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bookmarkIdSeed="6">
  <p:sldMasterIdLst>
    <p:sldMasterId id="2147483661" r:id="rId1"/>
  </p:sldMasterIdLst>
  <p:notesMasterIdLst>
    <p:notesMasterId r:id="rId21"/>
  </p:notesMasterIdLst>
  <p:sldIdLst>
    <p:sldId id="404" r:id="rId2"/>
    <p:sldId id="528" r:id="rId3"/>
    <p:sldId id="529" r:id="rId4"/>
    <p:sldId id="536" r:id="rId5"/>
    <p:sldId id="537" r:id="rId6"/>
    <p:sldId id="541" r:id="rId7"/>
    <p:sldId id="538" r:id="rId8"/>
    <p:sldId id="542" r:id="rId9"/>
    <p:sldId id="543" r:id="rId10"/>
    <p:sldId id="544" r:id="rId11"/>
    <p:sldId id="545" r:id="rId12"/>
    <p:sldId id="546" r:id="rId13"/>
    <p:sldId id="548" r:id="rId14"/>
    <p:sldId id="547" r:id="rId15"/>
    <p:sldId id="549" r:id="rId16"/>
    <p:sldId id="550" r:id="rId17"/>
    <p:sldId id="551" r:id="rId18"/>
    <p:sldId id="552" r:id="rId19"/>
    <p:sldId id="554" r:id="rId2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age de garde" id="{972C3E25-487A-4F65-A3D0-737DACAE7A72}">
          <p14:sldIdLst>
            <p14:sldId id="404"/>
            <p14:sldId id="528"/>
            <p14:sldId id="529"/>
            <p14:sldId id="536"/>
            <p14:sldId id="537"/>
            <p14:sldId id="541"/>
            <p14:sldId id="538"/>
            <p14:sldId id="542"/>
            <p14:sldId id="543"/>
            <p14:sldId id="544"/>
            <p14:sldId id="545"/>
            <p14:sldId id="546"/>
            <p14:sldId id="548"/>
            <p14:sldId id="547"/>
            <p14:sldId id="549"/>
            <p14:sldId id="550"/>
            <p14:sldId id="551"/>
            <p14:sldId id="552"/>
            <p14:sldId id="554"/>
          </p14:sldIdLst>
        </p14:section>
        <p14:section name="Introduction" id="{C110A1FE-70D6-4DBC-8FB3-F11C2E734059}">
          <p14:sldIdLst/>
        </p14:section>
        <p14:section name="Sommaire" id="{226440BC-1E74-4EAA-B494-867626245B13}">
          <p14:sldIdLst/>
        </p14:section>
        <p14:section name="Caractérisation biomasse" id="{6BCCC9BD-B425-435A-848F-7B2877B90E9C}">
          <p14:sldIdLst/>
        </p14:section>
        <p14:section name="Cinétique chimique" id="{55C0740C-C3AB-4B29-9D8A-F2C554DE2224}">
          <p14:sldIdLst/>
        </p14:section>
        <p14:section name="Transport des particules" id="{CFA5BF26-7EDC-4D14-A01D-77AA16DCB8C2}">
          <p14:sldIdLst/>
        </p14:section>
        <p14:section name="Modélisation et validation expérimentale" id="{3C98D782-A70F-40C6-BF3C-1E3C037521BF}">
          <p14:sldIdLst/>
        </p14:section>
        <p14:section name="Conclusions" id="{45DA868D-4526-43AB-BBBD-6C9F32F36A0B}">
          <p14:sldIdLst/>
        </p14:section>
        <p14:section name="Annexes" id="{EE3CAEBC-9F87-4F39-8945-0EB36A64E88B}">
          <p14:sldIdLst/>
        </p14:section>
        <p14:section name="Brouillon" id="{3C24D6BA-C1A3-4748-813C-4D185028F349}">
          <p14:sldIdLst/>
        </p14:section>
      </p14:sectionLst>
    </p:ex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Elie LACOMBE" initials="EL" lastIdx="1" clrIdx="0">
    <p:extLst>
      <p:ext uri="{19B8F6BF-5375-455C-9EA6-DF929625EA0E}">
        <p15:presenceInfo xmlns:p15="http://schemas.microsoft.com/office/powerpoint/2012/main" userId="S-1-5-21-158480093-2233177963-3543654616-17231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FF00"/>
    <a:srgbClr val="D9D9D9"/>
    <a:srgbClr val="FF0000"/>
    <a:srgbClr val="5B9BD5"/>
    <a:srgbClr val="F4B183"/>
    <a:srgbClr val="FFD966"/>
    <a:srgbClr val="7030A0"/>
    <a:srgbClr val="000000"/>
    <a:srgbClr val="536276"/>
    <a:srgbClr val="B1B8C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Style à thème 1 - Accentuation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Style à thème 1 - Accentuation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7E9639D4-E3E2-4D34-9284-5A2195B3D0D7}" styleName="Style clair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E8034E78-7F5D-4C2E-B375-FC64B27BC917}" styleName="Style foncé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Aucun style, aucune grille">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Aucun style, grille du tableau">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73A0DAA-6AF3-43AB-8588-CEC1D06C72B9}" styleName="Style moyen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613" autoAdjust="0"/>
    <p:restoredTop sz="72827" autoAdjust="0"/>
  </p:normalViewPr>
  <p:slideViewPr>
    <p:cSldViewPr snapToGrid="0">
      <p:cViewPr varScale="1">
        <p:scale>
          <a:sx n="115" d="100"/>
          <a:sy n="115" d="100"/>
        </p:scale>
        <p:origin x="2440" y="192"/>
      </p:cViewPr>
      <p:guideLst>
        <p:guide orient="horz" pos="2160"/>
        <p:guide pos="2880"/>
      </p:guideLst>
    </p:cSldViewPr>
  </p:slideViewPr>
  <p:outlineViewPr>
    <p:cViewPr>
      <p:scale>
        <a:sx n="33" d="100"/>
        <a:sy n="33" d="100"/>
      </p:scale>
      <p:origin x="0" y="-3408"/>
    </p:cViewPr>
  </p:outlineViewPr>
  <p:notesTextViewPr>
    <p:cViewPr>
      <p:scale>
        <a:sx n="125" d="100"/>
        <a:sy n="125"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commentAuthors" Target="commentAuthors.xml"/></Relationships>
</file>

<file path=ppt/charts/_rels/chart1.xml.rels><?xml version="1.0" encoding="UTF-8" standalone="yes"?>
<Relationships xmlns="http://schemas.openxmlformats.org/package/2006/relationships"><Relationship Id="rId3" Type="http://schemas.openxmlformats.org/officeDocument/2006/relationships/oleObject" Target="file:///C:\Users\EL264790\Documents\8_Publications\Publication%20RFID\Synth&#232;se%20bibliographique.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EL264790\Documents\8_Publications\Publication%20RFID\Synth&#232;se%20bibliographique.xlsx"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smoothMarker"/>
        <c:varyColors val="0"/>
        <c:ser>
          <c:idx val="0"/>
          <c:order val="0"/>
          <c:tx>
            <c:strRef>
              <c:f>'Pe - Eskelinen et al.'!$E$6</c:f>
              <c:strCache>
                <c:ptCount val="1"/>
                <c:pt idx="0">
                  <c:v>E(t) (min-1) -Expérimental</c:v>
                </c:pt>
              </c:strCache>
            </c:strRef>
          </c:tx>
          <c:spPr>
            <a:ln w="25400" cap="rnd">
              <a:solidFill>
                <a:schemeClr val="tx1"/>
              </a:solidFill>
              <a:round/>
            </a:ln>
            <a:effectLst/>
          </c:spPr>
          <c:marker>
            <c:symbol val="none"/>
          </c:marker>
          <c:xVal>
            <c:numRef>
              <c:f>'Pe - Eskelinen et al.'!$A$7:$A$34</c:f>
              <c:numCache>
                <c:formatCode>General</c:formatCode>
                <c:ptCount val="28"/>
                <c:pt idx="0">
                  <c:v>0</c:v>
                </c:pt>
                <c:pt idx="1">
                  <c:v>2</c:v>
                </c:pt>
                <c:pt idx="2">
                  <c:v>4</c:v>
                </c:pt>
                <c:pt idx="3">
                  <c:v>6</c:v>
                </c:pt>
                <c:pt idx="4">
                  <c:v>8</c:v>
                </c:pt>
                <c:pt idx="5">
                  <c:v>10</c:v>
                </c:pt>
                <c:pt idx="6">
                  <c:v>12</c:v>
                </c:pt>
                <c:pt idx="7">
                  <c:v>14</c:v>
                </c:pt>
                <c:pt idx="8">
                  <c:v>16</c:v>
                </c:pt>
                <c:pt idx="9">
                  <c:v>17</c:v>
                </c:pt>
                <c:pt idx="10">
                  <c:v>18</c:v>
                </c:pt>
                <c:pt idx="11">
                  <c:v>19</c:v>
                </c:pt>
                <c:pt idx="12">
                  <c:v>20</c:v>
                </c:pt>
                <c:pt idx="13">
                  <c:v>22</c:v>
                </c:pt>
                <c:pt idx="14">
                  <c:v>24</c:v>
                </c:pt>
                <c:pt idx="15">
                  <c:v>26</c:v>
                </c:pt>
                <c:pt idx="16">
                  <c:v>28</c:v>
                </c:pt>
                <c:pt idx="17">
                  <c:v>30</c:v>
                </c:pt>
                <c:pt idx="18">
                  <c:v>32</c:v>
                </c:pt>
                <c:pt idx="19">
                  <c:v>34</c:v>
                </c:pt>
                <c:pt idx="20">
                  <c:v>36</c:v>
                </c:pt>
                <c:pt idx="21">
                  <c:v>38</c:v>
                </c:pt>
                <c:pt idx="22">
                  <c:v>40</c:v>
                </c:pt>
                <c:pt idx="23">
                  <c:v>42</c:v>
                </c:pt>
                <c:pt idx="24">
                  <c:v>44</c:v>
                </c:pt>
                <c:pt idx="25">
                  <c:v>46</c:v>
                </c:pt>
                <c:pt idx="26">
                  <c:v>48</c:v>
                </c:pt>
                <c:pt idx="27">
                  <c:v>50</c:v>
                </c:pt>
              </c:numCache>
            </c:numRef>
          </c:xVal>
          <c:yVal>
            <c:numRef>
              <c:f>'Pe - Eskelinen et al.'!$E$7:$E$34</c:f>
              <c:numCache>
                <c:formatCode>0.00</c:formatCode>
                <c:ptCount val="28"/>
                <c:pt idx="0">
                  <c:v>0</c:v>
                </c:pt>
                <c:pt idx="1">
                  <c:v>0</c:v>
                </c:pt>
                <c:pt idx="2">
                  <c:v>0</c:v>
                </c:pt>
                <c:pt idx="3">
                  <c:v>0</c:v>
                </c:pt>
                <c:pt idx="4">
                  <c:v>0</c:v>
                </c:pt>
                <c:pt idx="5">
                  <c:v>0</c:v>
                </c:pt>
                <c:pt idx="6">
                  <c:v>0</c:v>
                </c:pt>
                <c:pt idx="7">
                  <c:v>0</c:v>
                </c:pt>
                <c:pt idx="8">
                  <c:v>1.0256410256410256E-2</c:v>
                </c:pt>
                <c:pt idx="9">
                  <c:v>2.5641025641025644E-2</c:v>
                </c:pt>
                <c:pt idx="10">
                  <c:v>4.1025641025641026E-2</c:v>
                </c:pt>
                <c:pt idx="11">
                  <c:v>6.6666666666666666E-2</c:v>
                </c:pt>
                <c:pt idx="12">
                  <c:v>9.2307692307692313E-2</c:v>
                </c:pt>
                <c:pt idx="13">
                  <c:v>0.10256410256410257</c:v>
                </c:pt>
                <c:pt idx="14">
                  <c:v>8.7179487179487189E-2</c:v>
                </c:pt>
                <c:pt idx="15">
                  <c:v>6.1538461538461535E-2</c:v>
                </c:pt>
                <c:pt idx="16">
                  <c:v>3.5897435897435902E-2</c:v>
                </c:pt>
                <c:pt idx="17">
                  <c:v>2.5641025641025644E-2</c:v>
                </c:pt>
                <c:pt idx="18">
                  <c:v>1.5384615384615384E-2</c:v>
                </c:pt>
                <c:pt idx="19">
                  <c:v>1.0256410256410256E-2</c:v>
                </c:pt>
                <c:pt idx="20">
                  <c:v>5.1282051282051282E-3</c:v>
                </c:pt>
                <c:pt idx="21">
                  <c:v>5.1282051282051282E-3</c:v>
                </c:pt>
                <c:pt idx="22">
                  <c:v>2.5641025641025641E-3</c:v>
                </c:pt>
                <c:pt idx="23">
                  <c:v>2.5641025641025641E-3</c:v>
                </c:pt>
                <c:pt idx="24">
                  <c:v>2.5641025641025641E-3</c:v>
                </c:pt>
                <c:pt idx="25">
                  <c:v>0</c:v>
                </c:pt>
                <c:pt idx="26">
                  <c:v>0</c:v>
                </c:pt>
                <c:pt idx="27">
                  <c:v>0</c:v>
                </c:pt>
              </c:numCache>
            </c:numRef>
          </c:yVal>
          <c:smooth val="1"/>
          <c:extLst>
            <c:ext xmlns:c16="http://schemas.microsoft.com/office/drawing/2014/chart" uri="{C3380CC4-5D6E-409C-BE32-E72D297353CC}">
              <c16:uniqueId val="{00000000-3C70-9940-8006-59A85B4A2E7A}"/>
            </c:ext>
          </c:extLst>
        </c:ser>
        <c:dLbls>
          <c:showLegendKey val="0"/>
          <c:showVal val="0"/>
          <c:showCatName val="0"/>
          <c:showSerName val="0"/>
          <c:showPercent val="0"/>
          <c:showBubbleSize val="0"/>
        </c:dLbls>
        <c:axId val="400211040"/>
        <c:axId val="400213992"/>
      </c:scatterChart>
      <c:valAx>
        <c:axId val="400211040"/>
        <c:scaling>
          <c:orientation val="minMax"/>
          <c:max val="50"/>
          <c:min val="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400" b="0" i="0" u="none" strike="noStrike" kern="1200" baseline="0">
                    <a:solidFill>
                      <a:sysClr val="windowText" lastClr="000000"/>
                    </a:solidFill>
                    <a:latin typeface="+mn-lt"/>
                    <a:ea typeface="+mn-ea"/>
                    <a:cs typeface="+mn-cs"/>
                  </a:defRPr>
                </a:pPr>
                <a:r>
                  <a:rPr lang="en-GB" sz="1400">
                    <a:solidFill>
                      <a:sysClr val="windowText" lastClr="000000"/>
                    </a:solidFill>
                  </a:rPr>
                  <a:t>Temps (min)</a:t>
                </a:r>
              </a:p>
            </c:rich>
          </c:tx>
          <c:overlay val="0"/>
          <c:spPr>
            <a:noFill/>
            <a:ln>
              <a:noFill/>
            </a:ln>
            <a:effectLst/>
          </c:spPr>
          <c:txPr>
            <a:bodyPr rot="0" spcFirstLastPara="1" vertOverflow="ellipsis" vert="horz" wrap="square" anchor="ctr" anchorCtr="1"/>
            <a:lstStyle/>
            <a:p>
              <a:pPr>
                <a:defRPr sz="1400" b="0" i="0" u="none" strike="noStrike" kern="1200" baseline="0">
                  <a:solidFill>
                    <a:sysClr val="windowText" lastClr="000000"/>
                  </a:solidFill>
                  <a:latin typeface="+mn-lt"/>
                  <a:ea typeface="+mn-ea"/>
                  <a:cs typeface="+mn-cs"/>
                </a:defRPr>
              </a:pPr>
              <a:endParaRPr lang="fr-FR"/>
            </a:p>
          </c:txPr>
        </c:title>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200" b="0" i="0" u="none" strike="noStrike" kern="1200" baseline="0">
                <a:solidFill>
                  <a:schemeClr val="bg1">
                    <a:lumMod val="65000"/>
                  </a:schemeClr>
                </a:solidFill>
                <a:latin typeface="+mn-lt"/>
                <a:ea typeface="+mn-ea"/>
                <a:cs typeface="+mn-cs"/>
              </a:defRPr>
            </a:pPr>
            <a:endParaRPr lang="fr-FR"/>
          </a:p>
        </c:txPr>
        <c:crossAx val="400213992"/>
        <c:crosses val="autoZero"/>
        <c:crossBetween val="midCat"/>
      </c:valAx>
      <c:valAx>
        <c:axId val="400213992"/>
        <c:scaling>
          <c:orientation val="minMax"/>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400" b="0" i="0" u="none" strike="noStrike" kern="1200" baseline="0">
                    <a:solidFill>
                      <a:sysClr val="windowText" lastClr="000000"/>
                    </a:solidFill>
                    <a:latin typeface="+mn-lt"/>
                    <a:ea typeface="+mn-ea"/>
                    <a:cs typeface="+mn-cs"/>
                  </a:defRPr>
                </a:pPr>
                <a:r>
                  <a:rPr lang="en-GB" sz="1400">
                    <a:solidFill>
                      <a:sysClr val="windowText" lastClr="000000"/>
                    </a:solidFill>
                  </a:rPr>
                  <a:t>E(t) - min</a:t>
                </a:r>
                <a:r>
                  <a:rPr lang="en-GB" sz="1400" baseline="30000">
                    <a:solidFill>
                      <a:sysClr val="windowText" lastClr="000000"/>
                    </a:solidFill>
                  </a:rPr>
                  <a:t>-1</a:t>
                </a:r>
              </a:p>
            </c:rich>
          </c:tx>
          <c:overlay val="0"/>
          <c:spPr>
            <a:noFill/>
            <a:ln>
              <a:noFill/>
            </a:ln>
            <a:effectLst/>
          </c:spPr>
          <c:txPr>
            <a:bodyPr rot="-5400000" spcFirstLastPara="1" vertOverflow="ellipsis" vert="horz" wrap="square" anchor="ctr" anchorCtr="1"/>
            <a:lstStyle/>
            <a:p>
              <a:pPr>
                <a:defRPr sz="1400" b="0" i="0" u="none" strike="noStrike" kern="1200" baseline="0">
                  <a:solidFill>
                    <a:sysClr val="windowText" lastClr="000000"/>
                  </a:solidFill>
                  <a:latin typeface="+mn-lt"/>
                  <a:ea typeface="+mn-ea"/>
                  <a:cs typeface="+mn-cs"/>
                </a:defRPr>
              </a:pPr>
              <a:endParaRPr lang="fr-FR"/>
            </a:p>
          </c:txPr>
        </c:title>
        <c:numFmt formatCode="General" sourceLinked="0"/>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200" b="0" i="0" u="none" strike="noStrike" kern="1200" baseline="0">
                <a:solidFill>
                  <a:schemeClr val="bg1">
                    <a:lumMod val="65000"/>
                  </a:schemeClr>
                </a:solidFill>
                <a:latin typeface="+mn-lt"/>
                <a:ea typeface="+mn-ea"/>
                <a:cs typeface="+mn-cs"/>
              </a:defRPr>
            </a:pPr>
            <a:endParaRPr lang="fr-FR"/>
          </a:p>
        </c:txPr>
        <c:crossAx val="400211040"/>
        <c:crosses val="autoZero"/>
        <c:crossBetween val="midCat"/>
        <c:majorUnit val="2.0000000000000004E-2"/>
      </c:valAx>
      <c:spPr>
        <a:noFill/>
        <a:ln>
          <a:noFill/>
        </a:ln>
        <a:effectLst/>
      </c:spPr>
    </c:plotArea>
    <c:plotVisOnly val="1"/>
    <c:dispBlanksAs val="gap"/>
    <c:showDLblsOverMax val="0"/>
  </c:chart>
  <c:spPr>
    <a:noFill/>
    <a:ln w="9525" cap="flat" cmpd="sng" algn="ctr">
      <a:noFill/>
      <a:round/>
    </a:ln>
    <a:effectLst/>
  </c:spPr>
  <c:txPr>
    <a:bodyPr/>
    <a:lstStyle/>
    <a:p>
      <a:pPr>
        <a:defRPr sz="1200"/>
      </a:pPr>
      <a:endParaRPr lang="fr-FR"/>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smoothMarker"/>
        <c:varyColors val="0"/>
        <c:ser>
          <c:idx val="0"/>
          <c:order val="0"/>
          <c:tx>
            <c:strRef>
              <c:f>'Pe - Eskelinen et al.'!$H$6</c:f>
              <c:strCache>
                <c:ptCount val="1"/>
                <c:pt idx="0">
                  <c:v>F(t) (%)</c:v>
                </c:pt>
              </c:strCache>
            </c:strRef>
          </c:tx>
          <c:spPr>
            <a:ln w="25400" cap="rnd">
              <a:solidFill>
                <a:schemeClr val="tx1"/>
              </a:solidFill>
              <a:round/>
            </a:ln>
            <a:effectLst/>
          </c:spPr>
          <c:marker>
            <c:symbol val="none"/>
          </c:marker>
          <c:xVal>
            <c:numRef>
              <c:f>'Pe - Eskelinen et al.'!$A$7:$A$34</c:f>
              <c:numCache>
                <c:formatCode>General</c:formatCode>
                <c:ptCount val="28"/>
                <c:pt idx="0">
                  <c:v>0</c:v>
                </c:pt>
                <c:pt idx="1">
                  <c:v>2</c:v>
                </c:pt>
                <c:pt idx="2">
                  <c:v>4</c:v>
                </c:pt>
                <c:pt idx="3">
                  <c:v>6</c:v>
                </c:pt>
                <c:pt idx="4">
                  <c:v>8</c:v>
                </c:pt>
                <c:pt idx="5">
                  <c:v>10</c:v>
                </c:pt>
                <c:pt idx="6">
                  <c:v>12</c:v>
                </c:pt>
                <c:pt idx="7">
                  <c:v>14</c:v>
                </c:pt>
                <c:pt idx="8">
                  <c:v>16</c:v>
                </c:pt>
                <c:pt idx="9">
                  <c:v>17</c:v>
                </c:pt>
                <c:pt idx="10">
                  <c:v>18</c:v>
                </c:pt>
                <c:pt idx="11">
                  <c:v>19</c:v>
                </c:pt>
                <c:pt idx="12">
                  <c:v>20</c:v>
                </c:pt>
                <c:pt idx="13">
                  <c:v>22</c:v>
                </c:pt>
                <c:pt idx="14">
                  <c:v>24</c:v>
                </c:pt>
                <c:pt idx="15">
                  <c:v>26</c:v>
                </c:pt>
                <c:pt idx="16">
                  <c:v>28</c:v>
                </c:pt>
                <c:pt idx="17">
                  <c:v>30</c:v>
                </c:pt>
                <c:pt idx="18">
                  <c:v>32</c:v>
                </c:pt>
                <c:pt idx="19">
                  <c:v>34</c:v>
                </c:pt>
                <c:pt idx="20">
                  <c:v>36</c:v>
                </c:pt>
                <c:pt idx="21">
                  <c:v>38</c:v>
                </c:pt>
                <c:pt idx="22">
                  <c:v>40</c:v>
                </c:pt>
                <c:pt idx="23">
                  <c:v>42</c:v>
                </c:pt>
                <c:pt idx="24">
                  <c:v>44</c:v>
                </c:pt>
                <c:pt idx="25">
                  <c:v>46</c:v>
                </c:pt>
                <c:pt idx="26">
                  <c:v>48</c:v>
                </c:pt>
                <c:pt idx="27">
                  <c:v>50</c:v>
                </c:pt>
              </c:numCache>
            </c:numRef>
          </c:xVal>
          <c:yVal>
            <c:numRef>
              <c:f>'Pe - Eskelinen et al.'!$H$7:$H$34</c:f>
              <c:numCache>
                <c:formatCode>0.00</c:formatCode>
                <c:ptCount val="28"/>
                <c:pt idx="0">
                  <c:v>0</c:v>
                </c:pt>
                <c:pt idx="1">
                  <c:v>0</c:v>
                </c:pt>
                <c:pt idx="2">
                  <c:v>0</c:v>
                </c:pt>
                <c:pt idx="3">
                  <c:v>0</c:v>
                </c:pt>
                <c:pt idx="4">
                  <c:v>0</c:v>
                </c:pt>
                <c:pt idx="5">
                  <c:v>0</c:v>
                </c:pt>
                <c:pt idx="6">
                  <c:v>0</c:v>
                </c:pt>
                <c:pt idx="7">
                  <c:v>1.0256410256410256E-2</c:v>
                </c:pt>
                <c:pt idx="8">
                  <c:v>2.8205128205128209E-2</c:v>
                </c:pt>
                <c:pt idx="9">
                  <c:v>6.1538461538461542E-2</c:v>
                </c:pt>
                <c:pt idx="10">
                  <c:v>0.11538461538461539</c:v>
                </c:pt>
                <c:pt idx="11">
                  <c:v>0.19487179487179487</c:v>
                </c:pt>
                <c:pt idx="12">
                  <c:v>0.3897435897435898</c:v>
                </c:pt>
                <c:pt idx="13">
                  <c:v>0.57948717948717954</c:v>
                </c:pt>
                <c:pt idx="14">
                  <c:v>0.72820512820512828</c:v>
                </c:pt>
                <c:pt idx="15">
                  <c:v>0.82564102564102571</c:v>
                </c:pt>
                <c:pt idx="16">
                  <c:v>0.88717948717948725</c:v>
                </c:pt>
                <c:pt idx="17">
                  <c:v>0.92820512820512824</c:v>
                </c:pt>
                <c:pt idx="18">
                  <c:v>0.9538461538461539</c:v>
                </c:pt>
                <c:pt idx="19">
                  <c:v>0.96923076923076934</c:v>
                </c:pt>
                <c:pt idx="20">
                  <c:v>0.97948717948717956</c:v>
                </c:pt>
                <c:pt idx="21">
                  <c:v>0.98717948717948723</c:v>
                </c:pt>
                <c:pt idx="22">
                  <c:v>0.99230769230769234</c:v>
                </c:pt>
                <c:pt idx="23">
                  <c:v>0.99743589743589745</c:v>
                </c:pt>
                <c:pt idx="24">
                  <c:v>1</c:v>
                </c:pt>
                <c:pt idx="25">
                  <c:v>1</c:v>
                </c:pt>
                <c:pt idx="26">
                  <c:v>1</c:v>
                </c:pt>
                <c:pt idx="27">
                  <c:v>1</c:v>
                </c:pt>
              </c:numCache>
            </c:numRef>
          </c:yVal>
          <c:smooth val="1"/>
          <c:extLst>
            <c:ext xmlns:c16="http://schemas.microsoft.com/office/drawing/2014/chart" uri="{C3380CC4-5D6E-409C-BE32-E72D297353CC}">
              <c16:uniqueId val="{00000000-1FA7-304F-8C41-235BCBA99FEA}"/>
            </c:ext>
          </c:extLst>
        </c:ser>
        <c:dLbls>
          <c:showLegendKey val="0"/>
          <c:showVal val="0"/>
          <c:showCatName val="0"/>
          <c:showSerName val="0"/>
          <c:showPercent val="0"/>
          <c:showBubbleSize val="0"/>
        </c:dLbls>
        <c:axId val="400211040"/>
        <c:axId val="400213992"/>
      </c:scatterChart>
      <c:valAx>
        <c:axId val="400211040"/>
        <c:scaling>
          <c:orientation val="minMax"/>
          <c:max val="5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400" b="0" i="0" u="none" strike="noStrike" kern="1200" baseline="0">
                    <a:solidFill>
                      <a:sysClr val="windowText" lastClr="000000"/>
                    </a:solidFill>
                    <a:latin typeface="+mn-lt"/>
                    <a:ea typeface="+mn-ea"/>
                    <a:cs typeface="+mn-cs"/>
                  </a:defRPr>
                </a:pPr>
                <a:r>
                  <a:rPr lang="en-GB" sz="1400">
                    <a:solidFill>
                      <a:sysClr val="windowText" lastClr="000000"/>
                    </a:solidFill>
                  </a:rPr>
                  <a:t>Temps (min)</a:t>
                </a:r>
              </a:p>
            </c:rich>
          </c:tx>
          <c:overlay val="0"/>
          <c:spPr>
            <a:noFill/>
            <a:ln>
              <a:noFill/>
            </a:ln>
            <a:effectLst/>
          </c:spPr>
          <c:txPr>
            <a:bodyPr rot="0" spcFirstLastPara="1" vertOverflow="ellipsis" vert="horz" wrap="square" anchor="ctr" anchorCtr="1"/>
            <a:lstStyle/>
            <a:p>
              <a:pPr>
                <a:defRPr sz="1400" b="0" i="0" u="none" strike="noStrike" kern="1200" baseline="0">
                  <a:solidFill>
                    <a:sysClr val="windowText" lastClr="000000"/>
                  </a:solidFill>
                  <a:latin typeface="+mn-lt"/>
                  <a:ea typeface="+mn-ea"/>
                  <a:cs typeface="+mn-cs"/>
                </a:defRPr>
              </a:pPr>
              <a:endParaRPr lang="fr-FR"/>
            </a:p>
          </c:txPr>
        </c:title>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200" b="0" i="0" u="none" strike="noStrike" kern="1200" baseline="0">
                <a:solidFill>
                  <a:schemeClr val="bg1">
                    <a:lumMod val="65000"/>
                  </a:schemeClr>
                </a:solidFill>
                <a:latin typeface="+mn-lt"/>
                <a:ea typeface="+mn-ea"/>
                <a:cs typeface="+mn-cs"/>
              </a:defRPr>
            </a:pPr>
            <a:endParaRPr lang="fr-FR"/>
          </a:p>
        </c:txPr>
        <c:crossAx val="400213992"/>
        <c:crosses val="autoZero"/>
        <c:crossBetween val="midCat"/>
      </c:valAx>
      <c:valAx>
        <c:axId val="400213992"/>
        <c:scaling>
          <c:orientation val="minMax"/>
          <c:max val="1"/>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400" b="0" i="0" u="none" strike="noStrike" kern="1200" baseline="0">
                    <a:solidFill>
                      <a:sysClr val="windowText" lastClr="000000"/>
                    </a:solidFill>
                    <a:latin typeface="+mn-lt"/>
                    <a:ea typeface="+mn-ea"/>
                    <a:cs typeface="+mn-cs"/>
                  </a:defRPr>
                </a:pPr>
                <a:r>
                  <a:rPr lang="en-GB" sz="1400">
                    <a:solidFill>
                      <a:sysClr val="windowText" lastClr="000000"/>
                    </a:solidFill>
                  </a:rPr>
                  <a:t>F(t) - %tags détectés en sortie</a:t>
                </a:r>
              </a:p>
            </c:rich>
          </c:tx>
          <c:overlay val="0"/>
          <c:spPr>
            <a:noFill/>
            <a:ln>
              <a:noFill/>
            </a:ln>
            <a:effectLst/>
          </c:spPr>
          <c:txPr>
            <a:bodyPr rot="-5400000" spcFirstLastPara="1" vertOverflow="ellipsis" vert="horz" wrap="square" anchor="ctr" anchorCtr="1"/>
            <a:lstStyle/>
            <a:p>
              <a:pPr>
                <a:defRPr sz="1400" b="0" i="0" u="none" strike="noStrike" kern="1200" baseline="0">
                  <a:solidFill>
                    <a:sysClr val="windowText" lastClr="000000"/>
                  </a:solidFill>
                  <a:latin typeface="+mn-lt"/>
                  <a:ea typeface="+mn-ea"/>
                  <a:cs typeface="+mn-cs"/>
                </a:defRPr>
              </a:pPr>
              <a:endParaRPr lang="fr-FR"/>
            </a:p>
          </c:txPr>
        </c:title>
        <c:numFmt formatCode="0%" sourceLinked="0"/>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200" b="0" i="0" u="none" strike="noStrike" kern="1200" baseline="0">
                <a:solidFill>
                  <a:schemeClr val="bg1">
                    <a:lumMod val="65000"/>
                  </a:schemeClr>
                </a:solidFill>
                <a:latin typeface="+mn-lt"/>
                <a:ea typeface="+mn-ea"/>
                <a:cs typeface="+mn-cs"/>
              </a:defRPr>
            </a:pPr>
            <a:endParaRPr lang="fr-FR"/>
          </a:p>
        </c:txPr>
        <c:crossAx val="400211040"/>
        <c:crosses val="autoZero"/>
        <c:crossBetween val="midCat"/>
        <c:majorUnit val="0.1"/>
      </c:valAx>
      <c:spPr>
        <a:noFill/>
        <a:ln>
          <a:noFill/>
        </a:ln>
        <a:effectLst/>
      </c:spPr>
    </c:plotArea>
    <c:plotVisOnly val="1"/>
    <c:dispBlanksAs val="gap"/>
    <c:showDLblsOverMax val="0"/>
  </c:chart>
  <c:spPr>
    <a:noFill/>
    <a:ln w="9525" cap="flat" cmpd="sng" algn="ctr">
      <a:noFill/>
      <a:round/>
    </a:ln>
    <a:effectLst/>
  </c:spPr>
  <c:txPr>
    <a:bodyPr/>
    <a:lstStyle/>
    <a:p>
      <a:pPr>
        <a:defRPr sz="1200"/>
      </a:pPr>
      <a:endParaRPr lang="fr-FR"/>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dirty="0"/>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BF473E4-1FFD-4167-96A5-78930418DD03}" type="datetimeFigureOut">
              <a:rPr lang="en-GB" smtClean="0"/>
              <a:t>07/06/2024</a:t>
            </a:fld>
            <a:endParaRPr lang="en-GB" dirty="0"/>
          </a:p>
        </p:txBody>
      </p:sp>
      <p:sp>
        <p:nvSpPr>
          <p:cNvPr id="4" name="Espace réservé de l'image des diapositives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GB" dirty="0"/>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GB"/>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dirty="0"/>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DD96CD0-72D4-4142-AA11-2A2C985AF824}" type="slidenum">
              <a:rPr lang="en-GB" smtClean="0"/>
              <a:t>‹N°›</a:t>
            </a:fld>
            <a:endParaRPr lang="en-GB" dirty="0"/>
          </a:p>
        </p:txBody>
      </p:sp>
    </p:spTree>
    <p:extLst>
      <p:ext uri="{BB962C8B-B14F-4D97-AF65-F5344CB8AC3E}">
        <p14:creationId xmlns:p14="http://schemas.microsoft.com/office/powerpoint/2010/main" val="30034370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4DD96CD0-72D4-4142-AA11-2A2C985AF824}" type="slidenum">
              <a:rPr lang="en-GB" smtClean="0"/>
              <a:t>1</a:t>
            </a:fld>
            <a:endParaRPr lang="en-GB" dirty="0"/>
          </a:p>
        </p:txBody>
      </p:sp>
    </p:spTree>
    <p:extLst>
      <p:ext uri="{BB962C8B-B14F-4D97-AF65-F5344CB8AC3E}">
        <p14:creationId xmlns:p14="http://schemas.microsoft.com/office/powerpoint/2010/main" val="28582525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4DD96CD0-72D4-4142-AA11-2A2C985AF824}" type="slidenum">
              <a:rPr lang="en-GB" smtClean="0"/>
              <a:t>10</a:t>
            </a:fld>
            <a:endParaRPr lang="en-GB" dirty="0"/>
          </a:p>
        </p:txBody>
      </p:sp>
    </p:spTree>
    <p:extLst>
      <p:ext uri="{BB962C8B-B14F-4D97-AF65-F5344CB8AC3E}">
        <p14:creationId xmlns:p14="http://schemas.microsoft.com/office/powerpoint/2010/main" val="14514333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4DD96CD0-72D4-4142-AA11-2A2C985AF824}" type="slidenum">
              <a:rPr lang="en-GB" smtClean="0"/>
              <a:t>11</a:t>
            </a:fld>
            <a:endParaRPr lang="en-GB" dirty="0"/>
          </a:p>
        </p:txBody>
      </p:sp>
    </p:spTree>
    <p:extLst>
      <p:ext uri="{BB962C8B-B14F-4D97-AF65-F5344CB8AC3E}">
        <p14:creationId xmlns:p14="http://schemas.microsoft.com/office/powerpoint/2010/main" val="15231867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4DD96CD0-72D4-4142-AA11-2A2C985AF824}" type="slidenum">
              <a:rPr lang="en-GB" smtClean="0"/>
              <a:t>12</a:t>
            </a:fld>
            <a:endParaRPr lang="en-GB" dirty="0"/>
          </a:p>
        </p:txBody>
      </p:sp>
    </p:spTree>
    <p:extLst>
      <p:ext uri="{BB962C8B-B14F-4D97-AF65-F5344CB8AC3E}">
        <p14:creationId xmlns:p14="http://schemas.microsoft.com/office/powerpoint/2010/main" val="6471691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4DD96CD0-72D4-4142-AA11-2A2C985AF824}" type="slidenum">
              <a:rPr lang="en-GB" smtClean="0"/>
              <a:t>13</a:t>
            </a:fld>
            <a:endParaRPr lang="en-GB" dirty="0"/>
          </a:p>
        </p:txBody>
      </p:sp>
    </p:spTree>
    <p:extLst>
      <p:ext uri="{BB962C8B-B14F-4D97-AF65-F5344CB8AC3E}">
        <p14:creationId xmlns:p14="http://schemas.microsoft.com/office/powerpoint/2010/main" val="42477655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Le modèle 1D à dispersion axiale décrit bien la distribution de temps de séjour des particules</a:t>
            </a:r>
          </a:p>
          <a:p>
            <a:endParaRPr lang="fr-FR" dirty="0"/>
          </a:p>
          <a:p>
            <a:r>
              <a:rPr lang="fr-FR" dirty="0"/>
              <a:t>Dans différentes disciplines de la physique et de la chimie, </a:t>
            </a:r>
          </a:p>
          <a:p>
            <a:r>
              <a:rPr lang="fr-FR" dirty="0"/>
              <a:t>En cours magistral et en TD, j’inviterai les élèves à identifier et mettre en équation ces différents phénomènes de transport </a:t>
            </a:r>
          </a:p>
          <a:p>
            <a:endParaRPr lang="fr-FR" dirty="0"/>
          </a:p>
          <a:p>
            <a:r>
              <a:rPr lang="fr-FR" dirty="0"/>
              <a:t>Discuter du poids relatif de ces mécanismes (à travers l’étude de nombres adimensionnels) </a:t>
            </a:r>
          </a:p>
          <a:p>
            <a:r>
              <a:rPr lang="fr-FR" dirty="0"/>
              <a:t>Je m’attacherai à faire des ponts (des analogies) entre les différents domaines de la physique  (mettre en évidence ces différents phénomènes dans des domaines variés de la physique)</a:t>
            </a:r>
          </a:p>
          <a:p>
            <a:endParaRPr lang="fr-FR" dirty="0"/>
          </a:p>
        </p:txBody>
      </p:sp>
      <p:sp>
        <p:nvSpPr>
          <p:cNvPr id="4" name="Espace réservé du numéro de diapositive 3"/>
          <p:cNvSpPr>
            <a:spLocks noGrp="1"/>
          </p:cNvSpPr>
          <p:nvPr>
            <p:ph type="sldNum" sz="quarter" idx="10"/>
          </p:nvPr>
        </p:nvSpPr>
        <p:spPr/>
        <p:txBody>
          <a:bodyPr/>
          <a:lstStyle/>
          <a:p>
            <a:fld id="{4DD96CD0-72D4-4142-AA11-2A2C985AF824}" type="slidenum">
              <a:rPr lang="en-GB" smtClean="0"/>
              <a:t>14</a:t>
            </a:fld>
            <a:endParaRPr lang="en-GB" dirty="0"/>
          </a:p>
        </p:txBody>
      </p:sp>
    </p:spTree>
    <p:extLst>
      <p:ext uri="{BB962C8B-B14F-4D97-AF65-F5344CB8AC3E}">
        <p14:creationId xmlns:p14="http://schemas.microsoft.com/office/powerpoint/2010/main" val="35214016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4DD96CD0-72D4-4142-AA11-2A2C985AF824}" type="slidenum">
              <a:rPr lang="en-GB" smtClean="0"/>
              <a:t>15</a:t>
            </a:fld>
            <a:endParaRPr lang="en-GB" dirty="0"/>
          </a:p>
        </p:txBody>
      </p:sp>
    </p:spTree>
    <p:extLst>
      <p:ext uri="{BB962C8B-B14F-4D97-AF65-F5344CB8AC3E}">
        <p14:creationId xmlns:p14="http://schemas.microsoft.com/office/powerpoint/2010/main" val="2121410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4DD96CD0-72D4-4142-AA11-2A2C985AF824}" type="slidenum">
              <a:rPr lang="en-GB" smtClean="0"/>
              <a:t>16</a:t>
            </a:fld>
            <a:endParaRPr lang="en-GB" dirty="0"/>
          </a:p>
        </p:txBody>
      </p:sp>
    </p:spTree>
    <p:extLst>
      <p:ext uri="{BB962C8B-B14F-4D97-AF65-F5344CB8AC3E}">
        <p14:creationId xmlns:p14="http://schemas.microsoft.com/office/powerpoint/2010/main" val="8496997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4DD96CD0-72D4-4142-AA11-2A2C985AF824}" type="slidenum">
              <a:rPr lang="en-GB" smtClean="0"/>
              <a:t>17</a:t>
            </a:fld>
            <a:endParaRPr lang="en-GB" dirty="0"/>
          </a:p>
        </p:txBody>
      </p:sp>
    </p:spTree>
    <p:extLst>
      <p:ext uri="{BB962C8B-B14F-4D97-AF65-F5344CB8AC3E}">
        <p14:creationId xmlns:p14="http://schemas.microsoft.com/office/powerpoint/2010/main" val="4913990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M’inspirer des textes officiels sur la démarche scientifique en physique. </a:t>
            </a:r>
          </a:p>
          <a:p>
            <a:r>
              <a:rPr lang="fr-FR" dirty="0"/>
              <a:t>Construire des modules pour travailler chacune des étapes de cette démarche.</a:t>
            </a:r>
          </a:p>
          <a:p>
            <a:endParaRPr lang="fr-FR" dirty="0"/>
          </a:p>
          <a:p>
            <a:r>
              <a:rPr lang="fr-FR" dirty="0"/>
              <a:t>Travailler en lien serré avec la communauté éducative (article L111 décrit les acteurs de cette communauté éducatives : les enseignants bien entendu mais aussi la direction, inspecteurs, parents d’élèves). </a:t>
            </a:r>
          </a:p>
          <a:p>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1" dirty="0"/>
              <a:t>Je mettrai à profit mon parcours de chercheur dans mes enseignements en contextualisant et en présentant les problématiques scientifiques présentent dans le monde de la recherche (présentant l’actualité scientifique en la liant avec les contenus disciplinaires) </a:t>
            </a:r>
          </a:p>
          <a:p>
            <a:endParaRPr lang="fr-FR" dirty="0"/>
          </a:p>
          <a:p>
            <a:r>
              <a:rPr lang="fr-FR" sz="1200" dirty="0">
                <a:latin typeface="CMU Sans Serif" panose="02000603000000000000" pitchFamily="2" charset="0"/>
                <a:ea typeface="CMU Sans Serif" panose="02000603000000000000" pitchFamily="2" charset="0"/>
                <a:cs typeface="CMU Sans Serif" panose="02000603000000000000" pitchFamily="2" charset="0"/>
              </a:rPr>
              <a:t>Rester à l’écoute des besoins des élèves (pédagogie), les rendre autonomes dans leur apprentissage (apprendre),  exigence disciplinaire importante.</a:t>
            </a:r>
          </a:p>
        </p:txBody>
      </p:sp>
      <p:sp>
        <p:nvSpPr>
          <p:cNvPr id="4" name="Espace réservé du numéro de diapositive 3"/>
          <p:cNvSpPr>
            <a:spLocks noGrp="1"/>
          </p:cNvSpPr>
          <p:nvPr>
            <p:ph type="sldNum" sz="quarter" idx="10"/>
          </p:nvPr>
        </p:nvSpPr>
        <p:spPr/>
        <p:txBody>
          <a:bodyPr/>
          <a:lstStyle/>
          <a:p>
            <a:fld id="{4DD96CD0-72D4-4142-AA11-2A2C985AF824}" type="slidenum">
              <a:rPr lang="en-GB" smtClean="0"/>
              <a:t>18</a:t>
            </a:fld>
            <a:endParaRPr lang="en-GB" dirty="0"/>
          </a:p>
        </p:txBody>
      </p:sp>
    </p:spTree>
    <p:extLst>
      <p:ext uri="{BB962C8B-B14F-4D97-AF65-F5344CB8AC3E}">
        <p14:creationId xmlns:p14="http://schemas.microsoft.com/office/powerpoint/2010/main" val="2523387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4DD96CD0-72D4-4142-AA11-2A2C985AF824}" type="slidenum">
              <a:rPr lang="en-GB" smtClean="0"/>
              <a:t>19</a:t>
            </a:fld>
            <a:endParaRPr lang="en-GB" dirty="0"/>
          </a:p>
        </p:txBody>
      </p:sp>
    </p:spTree>
    <p:extLst>
      <p:ext uri="{BB962C8B-B14F-4D97-AF65-F5344CB8AC3E}">
        <p14:creationId xmlns:p14="http://schemas.microsoft.com/office/powerpoint/2010/main" val="37457002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4DD96CD0-72D4-4142-AA11-2A2C985AF824}" type="slidenum">
              <a:rPr lang="en-GB" smtClean="0"/>
              <a:t>2</a:t>
            </a:fld>
            <a:endParaRPr lang="en-GB" dirty="0"/>
          </a:p>
        </p:txBody>
      </p:sp>
    </p:spTree>
    <p:extLst>
      <p:ext uri="{BB962C8B-B14F-4D97-AF65-F5344CB8AC3E}">
        <p14:creationId xmlns:p14="http://schemas.microsoft.com/office/powerpoint/2010/main" val="4845648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4DD96CD0-72D4-4142-AA11-2A2C985AF824}" type="slidenum">
              <a:rPr lang="en-GB" smtClean="0"/>
              <a:t>3</a:t>
            </a:fld>
            <a:endParaRPr lang="en-GB" dirty="0"/>
          </a:p>
        </p:txBody>
      </p:sp>
    </p:spTree>
    <p:extLst>
      <p:ext uri="{BB962C8B-B14F-4D97-AF65-F5344CB8AC3E}">
        <p14:creationId xmlns:p14="http://schemas.microsoft.com/office/powerpoint/2010/main" val="41893076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b="1" dirty="0"/>
              <a:t>Gaston Bachelard (années 1930)</a:t>
            </a:r>
          </a:p>
          <a:p>
            <a:endParaRPr lang="fr-FR" b="1" dirty="0"/>
          </a:p>
          <a:p>
            <a:r>
              <a:rPr lang="fr-FR" b="0" i="0" dirty="0">
                <a:solidFill>
                  <a:srgbClr val="202122"/>
                </a:solidFill>
                <a:effectLst/>
                <a:latin typeface="Arial" panose="020B0604020202020204" pitchFamily="34" charset="0"/>
              </a:rPr>
              <a:t>Jusqu'alors l'erreur était une faute et la difficulté, un obstacle à éviter plutôt qu'à surmonter. </a:t>
            </a:r>
            <a:endParaRPr lang="fr-FR" dirty="0"/>
          </a:p>
          <a:p>
            <a:r>
              <a:rPr lang="fr-FR" dirty="0"/>
              <a:t>Selon Bachelard, </a:t>
            </a:r>
            <a:r>
              <a:rPr lang="fr-FR" b="0" i="0" dirty="0">
                <a:solidFill>
                  <a:srgbClr val="202122"/>
                </a:solidFill>
                <a:effectLst/>
                <a:latin typeface="Arial" panose="020B0604020202020204" pitchFamily="34" charset="0"/>
              </a:rPr>
              <a:t>la connaissance est une erreur rectifiée et de la compréhension un malentendu surmonté</a:t>
            </a:r>
          </a:p>
          <a:p>
            <a:r>
              <a:rPr lang="fr-FR" b="0" i="0" dirty="0">
                <a:solidFill>
                  <a:srgbClr val="202122"/>
                </a:solidFill>
                <a:effectLst/>
                <a:latin typeface="Arial" panose="020B0604020202020204" pitchFamily="34" charset="0"/>
              </a:rPr>
              <a:t>L'élève qui ne sait pas n'est pas ignorant par négligence ni mauvaise volonté, il est soumis à ses représentations qui le ferment à d'autres manières de concevoir</a:t>
            </a:r>
          </a:p>
          <a:p>
            <a:endParaRPr lang="fr-FR" b="0" i="0" dirty="0">
              <a:solidFill>
                <a:srgbClr val="202122"/>
              </a:solidFill>
              <a:effectLst/>
              <a:latin typeface="Arial" panose="020B0604020202020204" pitchFamily="34" charset="0"/>
            </a:endParaRPr>
          </a:p>
          <a:p>
            <a:r>
              <a:rPr lang="fr-FR" b="0" i="0" dirty="0">
                <a:solidFill>
                  <a:srgbClr val="202122"/>
                </a:solidFill>
                <a:effectLst/>
                <a:latin typeface="Arial" panose="020B0604020202020204" pitchFamily="34" charset="0"/>
              </a:rPr>
              <a:t>Tant que les obstacles sont là, il lui faut les comprendre, tant que les élèves buttent sur les nouvelles connaissances, il lui faut les aider à vaincre ces résistances.</a:t>
            </a:r>
          </a:p>
          <a:p>
            <a:endParaRPr lang="fr-FR" b="0" i="0" dirty="0">
              <a:solidFill>
                <a:srgbClr val="202122"/>
              </a:solidFill>
              <a:effectLst/>
              <a:latin typeface="Arial" panose="020B0604020202020204" pitchFamily="34" charset="0"/>
            </a:endParaRPr>
          </a:p>
          <a:p>
            <a:r>
              <a:rPr lang="fr-FR" b="0" i="0" dirty="0">
                <a:solidFill>
                  <a:srgbClr val="202122"/>
                </a:solidFill>
                <a:effectLst/>
                <a:latin typeface="Arial" panose="020B0604020202020204" pitchFamily="34" charset="0"/>
              </a:rPr>
              <a:t>Si l'enseignant se contente de reproduire ce qu’on lui a déjà enseigné, il cesse de se questionner. Il résume la une relation professeur/élèves féconde par "</a:t>
            </a:r>
            <a:r>
              <a:rPr lang="fr-FR" b="1" i="0" dirty="0">
                <a:solidFill>
                  <a:srgbClr val="202122"/>
                </a:solidFill>
                <a:effectLst/>
                <a:latin typeface="Arial" panose="020B0604020202020204" pitchFamily="34" charset="0"/>
              </a:rPr>
              <a:t>qui enseigne est enseigné</a:t>
            </a:r>
            <a:r>
              <a:rPr lang="fr-FR" b="1" i="0" u="none" strike="noStrike" baseline="30000" dirty="0">
                <a:solidFill>
                  <a:srgbClr val="202122"/>
                </a:solidFill>
                <a:effectLst/>
                <a:latin typeface="Arial" panose="020B0604020202020204" pitchFamily="34" charset="0"/>
              </a:rPr>
              <a:t> </a:t>
            </a:r>
            <a:r>
              <a:rPr lang="fr-FR" b="0" i="0" u="none" strike="noStrike" baseline="30000" dirty="0">
                <a:solidFill>
                  <a:srgbClr val="202122"/>
                </a:solidFill>
                <a:effectLst/>
                <a:latin typeface="Arial" panose="020B0604020202020204" pitchFamily="34" charset="0"/>
              </a:rPr>
              <a:t>»</a:t>
            </a:r>
            <a:r>
              <a:rPr lang="fr-FR" b="0" i="0" dirty="0">
                <a:solidFill>
                  <a:srgbClr val="202122"/>
                </a:solidFill>
                <a:effectLst/>
                <a:latin typeface="Arial" panose="020B0604020202020204" pitchFamily="34" charset="0"/>
              </a:rPr>
              <a:t> et dont la réciproque "</a:t>
            </a:r>
            <a:r>
              <a:rPr lang="fr-FR" b="1" i="0" dirty="0">
                <a:solidFill>
                  <a:srgbClr val="202122"/>
                </a:solidFill>
                <a:effectLst/>
                <a:latin typeface="Arial" panose="020B0604020202020204" pitchFamily="34" charset="0"/>
              </a:rPr>
              <a:t>qui est enseigné enseigne</a:t>
            </a:r>
            <a:r>
              <a:rPr lang="fr-FR" b="0" i="0" dirty="0">
                <a:solidFill>
                  <a:srgbClr val="202122"/>
                </a:solidFill>
                <a:effectLst/>
                <a:latin typeface="Arial" panose="020B0604020202020204" pitchFamily="34" charset="0"/>
              </a:rPr>
              <a:t>" rend indissociable l'apprentissage de sa transmission</a:t>
            </a:r>
          </a:p>
          <a:p>
            <a:endParaRPr lang="fr-FR" b="0" i="0" u="none" strike="noStrike" baseline="30000" dirty="0">
              <a:solidFill>
                <a:srgbClr val="202122"/>
              </a:solidFill>
              <a:effectLst/>
              <a:latin typeface="Arial" panose="020B0604020202020204" pitchFamily="34" charset="0"/>
            </a:endParaRPr>
          </a:p>
          <a:p>
            <a:r>
              <a:rPr lang="fr-FR" b="0" i="0" u="none" strike="noStrike" baseline="0" dirty="0">
                <a:solidFill>
                  <a:srgbClr val="202122"/>
                </a:solidFill>
                <a:effectLst/>
                <a:latin typeface="Arial" panose="020B0604020202020204" pitchFamily="34" charset="0"/>
              </a:rPr>
              <a:t>C’est-à-dire que celui qui enseigne apprend de la relation qu’il entretient avec les élèves . La réciproque est vrai  l’élève qui va acquérir est construire son savoir va le pousser à son tour à transmettre ses apprentissages. C’est relation est féconde, elle entretient le questionnement, la remise en question et l’échange avec les autres </a:t>
            </a:r>
          </a:p>
        </p:txBody>
      </p:sp>
      <p:sp>
        <p:nvSpPr>
          <p:cNvPr id="4" name="Espace réservé du numéro de diapositive 3"/>
          <p:cNvSpPr>
            <a:spLocks noGrp="1"/>
          </p:cNvSpPr>
          <p:nvPr>
            <p:ph type="sldNum" sz="quarter" idx="10"/>
          </p:nvPr>
        </p:nvSpPr>
        <p:spPr/>
        <p:txBody>
          <a:bodyPr/>
          <a:lstStyle/>
          <a:p>
            <a:fld id="{4DD96CD0-72D4-4142-AA11-2A2C985AF824}" type="slidenum">
              <a:rPr lang="en-GB" smtClean="0"/>
              <a:t>4</a:t>
            </a:fld>
            <a:endParaRPr lang="en-GB" dirty="0"/>
          </a:p>
        </p:txBody>
      </p:sp>
    </p:spTree>
    <p:extLst>
      <p:ext uri="{BB962C8B-B14F-4D97-AF65-F5344CB8AC3E}">
        <p14:creationId xmlns:p14="http://schemas.microsoft.com/office/powerpoint/2010/main" val="19296101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latin typeface="Calibri" panose="020F0502020204030204" pitchFamily="34" charset="0"/>
                <a:cs typeface="Calibri" panose="020F0502020204030204" pitchFamily="34" charset="0"/>
              </a:rPr>
              <a:t>Au quotidien en classe, mon attitude d’enseignant peut être guidé par ce qu’un autre théoricien Jean Houssaye décrit à travers </a:t>
            </a:r>
            <a:r>
              <a:rPr lang="fr-FR" sz="1200" b="1" dirty="0">
                <a:latin typeface="Calibri" panose="020F0502020204030204" pitchFamily="34" charset="0"/>
                <a:cs typeface="Calibri" panose="020F0502020204030204" pitchFamily="34" charset="0"/>
              </a:rPr>
              <a:t>le triangle pédagogique. </a:t>
            </a:r>
            <a:endParaRPr lang="fr-FR" b="1" i="0" dirty="0">
              <a:solidFill>
                <a:srgbClr val="202122"/>
              </a:solidFill>
              <a:effectLst/>
              <a:latin typeface="Arial" panose="020B0604020202020204" pitchFamily="34" charset="0"/>
            </a:endParaRPr>
          </a:p>
          <a:p>
            <a:pPr algn="l"/>
            <a:endParaRPr lang="fr-FR" b="1" i="0" dirty="0">
              <a:effectLst/>
              <a:latin typeface="Arial" panose="020B0604020202020204" pitchFamily="34" charset="0"/>
            </a:endParaRPr>
          </a:p>
          <a:p>
            <a:pPr algn="l"/>
            <a:r>
              <a:rPr lang="fr-FR" b="1" i="0" dirty="0">
                <a:effectLst/>
                <a:latin typeface="Arial" panose="020B0604020202020204" pitchFamily="34" charset="0"/>
              </a:rPr>
              <a:t>Le processus Enseigner est exacerbé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b="0" i="0" dirty="0">
                <a:solidFill>
                  <a:srgbClr val="202122"/>
                </a:solidFill>
                <a:effectLst/>
                <a:latin typeface="Arial" panose="020B0604020202020204" pitchFamily="34" charset="0"/>
              </a:rPr>
              <a:t>Les points professeur et savoir sont privilégiés au détriment des élèves. Le professeur néglige la relation pédagogique avec les élèves. L’enseignant est alors centré sur le cadre didactique, l'organisation, la structuration des cours. Un </a:t>
            </a:r>
            <a:r>
              <a:rPr lang="fr-FR" b="0" i="0" dirty="0" err="1">
                <a:solidFill>
                  <a:srgbClr val="202122"/>
                </a:solidFill>
                <a:effectLst/>
                <a:latin typeface="Arial" panose="020B0604020202020204" pitchFamily="34" charset="0"/>
              </a:rPr>
              <a:t>désintéret</a:t>
            </a:r>
            <a:r>
              <a:rPr lang="fr-FR" b="0" i="0" dirty="0">
                <a:solidFill>
                  <a:srgbClr val="202122"/>
                </a:solidFill>
                <a:effectLst/>
                <a:latin typeface="Arial" panose="020B0604020202020204" pitchFamily="34" charset="0"/>
              </a:rPr>
              <a:t> des élèves et des risques de chahut peuvent apparaître.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b="0" i="0" dirty="0">
              <a:solidFill>
                <a:srgbClr val="202122"/>
              </a:solidFill>
              <a:effectLst/>
              <a:latin typeface="Arial" panose="020B0604020202020204" pitchFamily="34" charset="0"/>
            </a:endParaRPr>
          </a:p>
          <a:p>
            <a:pPr algn="l"/>
            <a:r>
              <a:rPr lang="fr-FR" b="1" i="0" dirty="0">
                <a:effectLst/>
                <a:latin typeface="Arial" panose="020B0604020202020204" pitchFamily="34" charset="0"/>
              </a:rPr>
              <a:t>Le processus Former est exacerbé </a:t>
            </a:r>
          </a:p>
          <a:p>
            <a:pPr algn="l"/>
            <a:r>
              <a:rPr lang="fr-FR" b="0" i="0" dirty="0">
                <a:solidFill>
                  <a:srgbClr val="202122"/>
                </a:solidFill>
                <a:effectLst/>
                <a:latin typeface="Arial" panose="020B0604020202020204" pitchFamily="34" charset="0"/>
              </a:rPr>
              <a:t>Les points professeur et élèves sont privilégiés au détriment du savoir.</a:t>
            </a:r>
          </a:p>
          <a:p>
            <a:pPr algn="l"/>
            <a:r>
              <a:rPr lang="fr-FR" b="0" i="0" dirty="0">
                <a:solidFill>
                  <a:srgbClr val="202122"/>
                </a:solidFill>
                <a:effectLst/>
                <a:latin typeface="Arial" panose="020B0604020202020204" pitchFamily="34" charset="0"/>
              </a:rPr>
              <a:t>C'est lorsque la relation professeur-élèves est exacerbée au point de s'engager dans une relation d'échange proche favorisée au détriment du savoir. Les élèves peuvent apprécier les qualités relationnelles de leur professeur néanmoins avoir des difficultés à situer leur apprentissage par rapport au programme et même à comprendre leur cours.</a:t>
            </a:r>
          </a:p>
          <a:p>
            <a:pPr algn="l"/>
            <a:endParaRPr lang="fr-FR" b="0" i="0" dirty="0">
              <a:solidFill>
                <a:srgbClr val="202122"/>
              </a:solidFill>
              <a:effectLst/>
              <a:latin typeface="Arial" panose="020B0604020202020204" pitchFamily="34" charset="0"/>
            </a:endParaRPr>
          </a:p>
          <a:p>
            <a:pPr algn="l"/>
            <a:r>
              <a:rPr lang="fr-FR" b="1" i="0" dirty="0">
                <a:effectLst/>
                <a:latin typeface="Arial" panose="020B0604020202020204" pitchFamily="34" charset="0"/>
              </a:rPr>
              <a:t>Le processus Apprendre est exacerbé </a:t>
            </a:r>
          </a:p>
          <a:p>
            <a:pPr algn="l"/>
            <a:r>
              <a:rPr lang="fr-FR" b="0" i="0" dirty="0">
                <a:solidFill>
                  <a:srgbClr val="202122"/>
                </a:solidFill>
                <a:effectLst/>
                <a:latin typeface="Arial" panose="020B0604020202020204" pitchFamily="34" charset="0"/>
              </a:rPr>
              <a:t>Les élèves et savoirs sont privilégiés au détriment du professeur. Le professeur limite son activité à essayer de faciliter l’apprentissage des élèves par eux-mêmes. La méthode pédagogique employée est de type </a:t>
            </a:r>
            <a:r>
              <a:rPr lang="fr-FR" b="1" i="0" dirty="0">
                <a:solidFill>
                  <a:srgbClr val="202122"/>
                </a:solidFill>
                <a:effectLst/>
                <a:latin typeface="Arial" panose="020B0604020202020204" pitchFamily="34" charset="0"/>
              </a:rPr>
              <a:t>constructiviste</a:t>
            </a:r>
            <a:r>
              <a:rPr lang="fr-FR" b="0" i="0" dirty="0">
                <a:solidFill>
                  <a:srgbClr val="202122"/>
                </a:solidFill>
                <a:effectLst/>
                <a:latin typeface="Arial" panose="020B0604020202020204" pitchFamily="34" charset="0"/>
              </a:rPr>
              <a:t> : l’élève doit construire ses propres savoirs. Les élèves ou apprenants peuvent se sentir livrés à eux-mêmes, solitude face au savoir</a:t>
            </a:r>
          </a:p>
          <a:p>
            <a:pPr algn="l"/>
            <a:endParaRPr lang="fr-FR" b="0" i="0" dirty="0">
              <a:solidFill>
                <a:srgbClr val="202122"/>
              </a:solidFill>
              <a:effectLst/>
              <a:latin typeface="Arial" panose="020B0604020202020204" pitchFamily="34" charset="0"/>
            </a:endParaRPr>
          </a:p>
          <a:p>
            <a:pPr algn="l"/>
            <a:r>
              <a:rPr lang="fr-FR" b="1" i="0" dirty="0">
                <a:solidFill>
                  <a:srgbClr val="202122"/>
                </a:solidFill>
                <a:effectLst/>
                <a:latin typeface="Arial" panose="020B0604020202020204" pitchFamily="34" charset="0"/>
              </a:rPr>
              <a:t>Il faut un bon équilibre entre ces 3 dimensions selon moi pour garantir le succès de la transmission </a:t>
            </a:r>
          </a:p>
        </p:txBody>
      </p:sp>
      <p:sp>
        <p:nvSpPr>
          <p:cNvPr id="4" name="Espace réservé du numéro de diapositive 3"/>
          <p:cNvSpPr>
            <a:spLocks noGrp="1"/>
          </p:cNvSpPr>
          <p:nvPr>
            <p:ph type="sldNum" sz="quarter" idx="10"/>
          </p:nvPr>
        </p:nvSpPr>
        <p:spPr/>
        <p:txBody>
          <a:bodyPr/>
          <a:lstStyle/>
          <a:p>
            <a:fld id="{4DD96CD0-72D4-4142-AA11-2A2C985AF824}" type="slidenum">
              <a:rPr lang="en-GB" smtClean="0"/>
              <a:t>5</a:t>
            </a:fld>
            <a:endParaRPr lang="en-GB" dirty="0"/>
          </a:p>
        </p:txBody>
      </p:sp>
    </p:spTree>
    <p:extLst>
      <p:ext uri="{BB962C8B-B14F-4D97-AF65-F5344CB8AC3E}">
        <p14:creationId xmlns:p14="http://schemas.microsoft.com/office/powerpoint/2010/main" val="28026293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Je vous présente mes travaux de recherche et vous explique en quoi ces travaux et cette expérience est un point d'appui dans l'exercice de mon métier d'enseignant. </a:t>
            </a:r>
          </a:p>
        </p:txBody>
      </p:sp>
      <p:sp>
        <p:nvSpPr>
          <p:cNvPr id="4" name="Espace réservé du numéro de diapositive 3"/>
          <p:cNvSpPr>
            <a:spLocks noGrp="1"/>
          </p:cNvSpPr>
          <p:nvPr>
            <p:ph type="sldNum" sz="quarter" idx="10"/>
          </p:nvPr>
        </p:nvSpPr>
        <p:spPr/>
        <p:txBody>
          <a:bodyPr/>
          <a:lstStyle/>
          <a:p>
            <a:fld id="{4DD96CD0-72D4-4142-AA11-2A2C985AF824}" type="slidenum">
              <a:rPr lang="en-GB" smtClean="0"/>
              <a:t>6</a:t>
            </a:fld>
            <a:endParaRPr lang="en-GB" dirty="0"/>
          </a:p>
        </p:txBody>
      </p:sp>
    </p:spTree>
    <p:extLst>
      <p:ext uri="{BB962C8B-B14F-4D97-AF65-F5344CB8AC3E}">
        <p14:creationId xmlns:p14="http://schemas.microsoft.com/office/powerpoint/2010/main" val="35425927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4DD96CD0-72D4-4142-AA11-2A2C985AF824}" type="slidenum">
              <a:rPr lang="en-GB" smtClean="0"/>
              <a:t>7</a:t>
            </a:fld>
            <a:endParaRPr lang="en-GB" dirty="0"/>
          </a:p>
        </p:txBody>
      </p:sp>
    </p:spTree>
    <p:extLst>
      <p:ext uri="{BB962C8B-B14F-4D97-AF65-F5344CB8AC3E}">
        <p14:creationId xmlns:p14="http://schemas.microsoft.com/office/powerpoint/2010/main" val="34366223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4DD96CD0-72D4-4142-AA11-2A2C985AF824}" type="slidenum">
              <a:rPr lang="en-GB" smtClean="0"/>
              <a:t>8</a:t>
            </a:fld>
            <a:endParaRPr lang="en-GB" dirty="0"/>
          </a:p>
        </p:txBody>
      </p:sp>
    </p:spTree>
    <p:extLst>
      <p:ext uri="{BB962C8B-B14F-4D97-AF65-F5344CB8AC3E}">
        <p14:creationId xmlns:p14="http://schemas.microsoft.com/office/powerpoint/2010/main" val="22293601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4DD96CD0-72D4-4142-AA11-2A2C985AF824}" type="slidenum">
              <a:rPr lang="en-GB" smtClean="0"/>
              <a:t>9</a:t>
            </a:fld>
            <a:endParaRPr lang="en-GB" dirty="0"/>
          </a:p>
        </p:txBody>
      </p:sp>
    </p:spTree>
    <p:extLst>
      <p:ext uri="{BB962C8B-B14F-4D97-AF65-F5344CB8AC3E}">
        <p14:creationId xmlns:p14="http://schemas.microsoft.com/office/powerpoint/2010/main" val="31754236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fr-FR"/>
              <a:t>Modifiez le style du titre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Modifier le style des sous-titres du masque</a:t>
            </a:r>
            <a:endParaRPr lang="en-US" dirty="0"/>
          </a:p>
        </p:txBody>
      </p:sp>
      <p:sp>
        <p:nvSpPr>
          <p:cNvPr id="4" name="Date Placeholder 3"/>
          <p:cNvSpPr>
            <a:spLocks noGrp="1"/>
          </p:cNvSpPr>
          <p:nvPr>
            <p:ph type="dt" sz="half" idx="10"/>
          </p:nvPr>
        </p:nvSpPr>
        <p:spPr/>
        <p:txBody>
          <a:bodyPr/>
          <a:lstStyle/>
          <a:p>
            <a:endParaRPr lang="en-GB" dirty="0"/>
          </a:p>
        </p:txBody>
      </p:sp>
      <p:sp>
        <p:nvSpPr>
          <p:cNvPr id="5" name="Footer Placeholder 4"/>
          <p:cNvSpPr>
            <a:spLocks noGrp="1"/>
          </p:cNvSpPr>
          <p:nvPr>
            <p:ph type="ftr" sz="quarter" idx="11"/>
          </p:nvPr>
        </p:nvSpPr>
        <p:spPr/>
        <p:txBody>
          <a:bodyPr/>
          <a:lstStyle/>
          <a:p>
            <a:r>
              <a:rPr lang="fr-FR"/>
              <a:t>Réunion thèse RAFBIOALG | Matricon Lucie  </a:t>
            </a:r>
            <a:endParaRPr lang="en-GB" dirty="0"/>
          </a:p>
        </p:txBody>
      </p:sp>
      <p:sp>
        <p:nvSpPr>
          <p:cNvPr id="6" name="Slide Number Placeholder 5"/>
          <p:cNvSpPr>
            <a:spLocks noGrp="1"/>
          </p:cNvSpPr>
          <p:nvPr>
            <p:ph type="sldNum" sz="quarter" idx="12"/>
          </p:nvPr>
        </p:nvSpPr>
        <p:spPr/>
        <p:txBody>
          <a:bodyPr/>
          <a:lstStyle/>
          <a:p>
            <a:fld id="{03D1673A-3A73-4920-8A71-886F90E4ACC9}" type="slidenum">
              <a:rPr lang="en-GB" smtClean="0"/>
              <a:t>‹N°›</a:t>
            </a:fld>
            <a:endParaRPr lang="en-GB" dirty="0"/>
          </a:p>
        </p:txBody>
      </p:sp>
    </p:spTree>
    <p:extLst>
      <p:ext uri="{BB962C8B-B14F-4D97-AF65-F5344CB8AC3E}">
        <p14:creationId xmlns:p14="http://schemas.microsoft.com/office/powerpoint/2010/main" val="14747053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Vertical Text Placeholder 2"/>
          <p:cNvSpPr>
            <a:spLocks noGrp="1"/>
          </p:cNvSpPr>
          <p:nvPr>
            <p:ph type="body" orient="vert" idx="1"/>
          </p:nvPr>
        </p:nvSpPr>
        <p:spPr/>
        <p:txBody>
          <a:bodyPr vert="eaVe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endParaRPr lang="en-GB" dirty="0"/>
          </a:p>
        </p:txBody>
      </p:sp>
      <p:sp>
        <p:nvSpPr>
          <p:cNvPr id="5" name="Footer Placeholder 4"/>
          <p:cNvSpPr>
            <a:spLocks noGrp="1"/>
          </p:cNvSpPr>
          <p:nvPr>
            <p:ph type="ftr" sz="quarter" idx="11"/>
          </p:nvPr>
        </p:nvSpPr>
        <p:spPr/>
        <p:txBody>
          <a:bodyPr/>
          <a:lstStyle/>
          <a:p>
            <a:r>
              <a:rPr lang="fr-FR"/>
              <a:t>Réunion thèse RAFBIOALG | Matricon Lucie  </a:t>
            </a:r>
            <a:endParaRPr lang="en-GB" dirty="0"/>
          </a:p>
        </p:txBody>
      </p:sp>
      <p:sp>
        <p:nvSpPr>
          <p:cNvPr id="6" name="Slide Number Placeholder 5"/>
          <p:cNvSpPr>
            <a:spLocks noGrp="1"/>
          </p:cNvSpPr>
          <p:nvPr>
            <p:ph type="sldNum" sz="quarter" idx="12"/>
          </p:nvPr>
        </p:nvSpPr>
        <p:spPr/>
        <p:txBody>
          <a:bodyPr/>
          <a:lstStyle/>
          <a:p>
            <a:fld id="{03D1673A-3A73-4920-8A71-886F90E4ACC9}" type="slidenum">
              <a:rPr lang="en-GB" smtClean="0"/>
              <a:t>‹N°›</a:t>
            </a:fld>
            <a:endParaRPr lang="en-GB" dirty="0"/>
          </a:p>
        </p:txBody>
      </p:sp>
    </p:spTree>
    <p:extLst>
      <p:ext uri="{BB962C8B-B14F-4D97-AF65-F5344CB8AC3E}">
        <p14:creationId xmlns:p14="http://schemas.microsoft.com/office/powerpoint/2010/main" val="8810998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fr-FR"/>
              <a:t>Modifiez le style du titre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endParaRPr lang="en-GB" dirty="0"/>
          </a:p>
        </p:txBody>
      </p:sp>
      <p:sp>
        <p:nvSpPr>
          <p:cNvPr id="5" name="Footer Placeholder 4"/>
          <p:cNvSpPr>
            <a:spLocks noGrp="1"/>
          </p:cNvSpPr>
          <p:nvPr>
            <p:ph type="ftr" sz="quarter" idx="11"/>
          </p:nvPr>
        </p:nvSpPr>
        <p:spPr/>
        <p:txBody>
          <a:bodyPr/>
          <a:lstStyle/>
          <a:p>
            <a:r>
              <a:rPr lang="fr-FR"/>
              <a:t>Réunion thèse RAFBIOALG | Matricon Lucie  </a:t>
            </a:r>
            <a:endParaRPr lang="en-GB" dirty="0"/>
          </a:p>
        </p:txBody>
      </p:sp>
      <p:sp>
        <p:nvSpPr>
          <p:cNvPr id="6" name="Slide Number Placeholder 5"/>
          <p:cNvSpPr>
            <a:spLocks noGrp="1"/>
          </p:cNvSpPr>
          <p:nvPr>
            <p:ph type="sldNum" sz="quarter" idx="12"/>
          </p:nvPr>
        </p:nvSpPr>
        <p:spPr/>
        <p:txBody>
          <a:bodyPr/>
          <a:lstStyle/>
          <a:p>
            <a:fld id="{03D1673A-3A73-4920-8A71-886F90E4ACC9}" type="slidenum">
              <a:rPr lang="en-GB" smtClean="0"/>
              <a:t>‹N°›</a:t>
            </a:fld>
            <a:endParaRPr lang="en-GB" dirty="0"/>
          </a:p>
        </p:txBody>
      </p:sp>
    </p:spTree>
    <p:extLst>
      <p:ext uri="{BB962C8B-B14F-4D97-AF65-F5344CB8AC3E}">
        <p14:creationId xmlns:p14="http://schemas.microsoft.com/office/powerpoint/2010/main" val="20159040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re 2 visuel_CEA Tech">
    <p:spTree>
      <p:nvGrpSpPr>
        <p:cNvPr id="1" name=""/>
        <p:cNvGrpSpPr/>
        <p:nvPr/>
      </p:nvGrpSpPr>
      <p:grpSpPr>
        <a:xfrm>
          <a:off x="0" y="0"/>
          <a:ext cx="0" cy="0"/>
          <a:chOff x="0" y="0"/>
          <a:chExt cx="0" cy="0"/>
        </a:xfrm>
      </p:grpSpPr>
      <p:sp>
        <p:nvSpPr>
          <p:cNvPr id="12" name="Espace réservé pour une image  11"/>
          <p:cNvSpPr>
            <a:spLocks noGrp="1"/>
          </p:cNvSpPr>
          <p:nvPr>
            <p:ph type="pic" sz="quarter" idx="14" hasCustomPrompt="1"/>
          </p:nvPr>
        </p:nvSpPr>
        <p:spPr>
          <a:xfrm>
            <a:off x="20" y="0"/>
            <a:ext cx="9144000" cy="4565888"/>
          </a:xfrm>
          <a:prstGeom prst="rect">
            <a:avLst/>
          </a:prstGeom>
          <a:solidFill>
            <a:schemeClr val="accent6">
              <a:lumMod val="20000"/>
              <a:lumOff val="80000"/>
            </a:schemeClr>
          </a:solidFill>
        </p:spPr>
        <p:txBody>
          <a:bodyPr anchor="ctr"/>
          <a:lstStyle>
            <a:lvl1pPr marL="0" indent="0" algn="ctr">
              <a:defRPr sz="900">
                <a:solidFill>
                  <a:schemeClr val="bg1"/>
                </a:solidFill>
              </a:defRPr>
            </a:lvl1pPr>
          </a:lstStyle>
          <a:p>
            <a:r>
              <a:rPr lang="fr-FR" dirty="0"/>
              <a:t> Visuel</a:t>
            </a:r>
          </a:p>
        </p:txBody>
      </p:sp>
      <p:sp>
        <p:nvSpPr>
          <p:cNvPr id="9" name="Espace réservé du pied de page 12"/>
          <p:cNvSpPr>
            <a:spLocks noGrp="1"/>
          </p:cNvSpPr>
          <p:nvPr>
            <p:ph type="ftr" sz="quarter" idx="16"/>
          </p:nvPr>
        </p:nvSpPr>
        <p:spPr>
          <a:xfrm>
            <a:off x="3563889" y="5301208"/>
            <a:ext cx="5229592" cy="184666"/>
          </a:xfrm>
          <a:prstGeom prst="rect">
            <a:avLst/>
          </a:prstGeom>
        </p:spPr>
        <p:txBody>
          <a:bodyPr anchor="ctr" anchorCtr="0"/>
          <a:lstStyle>
            <a:lvl1pPr algn="l">
              <a:defRPr sz="900" cap="none" baseline="0">
                <a:solidFill>
                  <a:schemeClr val="accent5"/>
                </a:solidFill>
              </a:defRPr>
            </a:lvl1pPr>
          </a:lstStyle>
          <a:p>
            <a:pPr algn="r"/>
            <a:r>
              <a:rPr lang="fr-FR" dirty="0"/>
              <a:t>Réunion thèse RAFBIOALG | Matricon Lucie  </a:t>
            </a:r>
          </a:p>
        </p:txBody>
      </p:sp>
      <p:sp>
        <p:nvSpPr>
          <p:cNvPr id="11" name="Titre 1"/>
          <p:cNvSpPr>
            <a:spLocks noGrp="1"/>
          </p:cNvSpPr>
          <p:nvPr>
            <p:ph type="ctrTitle"/>
          </p:nvPr>
        </p:nvSpPr>
        <p:spPr>
          <a:xfrm>
            <a:off x="1" y="4553040"/>
            <a:ext cx="8778240" cy="720000"/>
          </a:xfrm>
          <a:prstGeom prst="rect">
            <a:avLst/>
          </a:prstGeom>
        </p:spPr>
        <p:txBody>
          <a:bodyPr lIns="0" tIns="0" rIns="0" bIns="0" anchor="ctr" anchorCtr="0"/>
          <a:lstStyle>
            <a:lvl1pPr algn="r">
              <a:lnSpc>
                <a:spcPts val="1800"/>
              </a:lnSpc>
              <a:defRPr sz="1800" b="1" cap="all" baseline="0">
                <a:solidFill>
                  <a:schemeClr val="bg2"/>
                </a:solidFill>
              </a:defRPr>
            </a:lvl1pPr>
          </a:lstStyle>
          <a:p>
            <a:r>
              <a:rPr lang="fr-FR"/>
              <a:t>Modifiez le style du titre</a:t>
            </a:r>
            <a:endParaRPr lang="fr-FR" dirty="0"/>
          </a:p>
        </p:txBody>
      </p:sp>
      <p:sp>
        <p:nvSpPr>
          <p:cNvPr id="14" name="Rectangle 13"/>
          <p:cNvSpPr/>
          <p:nvPr userDrawn="1"/>
        </p:nvSpPr>
        <p:spPr>
          <a:xfrm>
            <a:off x="2" y="6750000"/>
            <a:ext cx="9143997" cy="108000"/>
          </a:xfrm>
          <a:prstGeom prst="rect">
            <a:avLst/>
          </a:prstGeom>
          <a:gradFill flip="none" rotWithShape="1">
            <a:gsLst>
              <a:gs pos="0">
                <a:schemeClr val="tx2"/>
              </a:gs>
              <a:gs pos="100000">
                <a:schemeClr val="accent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1" dirty="0">
              <a:solidFill>
                <a:prstClr val="white"/>
              </a:solidFill>
            </a:endParaRPr>
          </a:p>
        </p:txBody>
      </p:sp>
    </p:spTree>
    <p:extLst>
      <p:ext uri="{BB962C8B-B14F-4D97-AF65-F5344CB8AC3E}">
        <p14:creationId xmlns:p14="http://schemas.microsoft.com/office/powerpoint/2010/main" val="240461344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re 2 visuel_CEA Tech">
    <p:spTree>
      <p:nvGrpSpPr>
        <p:cNvPr id="1" name=""/>
        <p:cNvGrpSpPr/>
        <p:nvPr/>
      </p:nvGrpSpPr>
      <p:grpSpPr>
        <a:xfrm>
          <a:off x="0" y="0"/>
          <a:ext cx="0" cy="0"/>
          <a:chOff x="0" y="0"/>
          <a:chExt cx="0" cy="0"/>
        </a:xfrm>
      </p:grpSpPr>
      <p:sp>
        <p:nvSpPr>
          <p:cNvPr id="12" name="Espace réservé pour une image  11"/>
          <p:cNvSpPr>
            <a:spLocks noGrp="1"/>
          </p:cNvSpPr>
          <p:nvPr>
            <p:ph type="pic" sz="quarter" idx="14" hasCustomPrompt="1"/>
          </p:nvPr>
        </p:nvSpPr>
        <p:spPr>
          <a:xfrm>
            <a:off x="20" y="0"/>
            <a:ext cx="9144000" cy="4565888"/>
          </a:xfrm>
          <a:prstGeom prst="rect">
            <a:avLst/>
          </a:prstGeom>
          <a:solidFill>
            <a:schemeClr val="accent6">
              <a:lumMod val="20000"/>
              <a:lumOff val="80000"/>
            </a:schemeClr>
          </a:solidFill>
        </p:spPr>
        <p:txBody>
          <a:bodyPr anchor="ctr"/>
          <a:lstStyle>
            <a:lvl1pPr marL="0" indent="0" algn="ctr">
              <a:defRPr sz="1200">
                <a:solidFill>
                  <a:schemeClr val="bg1"/>
                </a:solidFill>
              </a:defRPr>
            </a:lvl1pPr>
          </a:lstStyle>
          <a:p>
            <a:r>
              <a:rPr lang="fr-FR" dirty="0"/>
              <a:t> Visuel</a:t>
            </a:r>
          </a:p>
        </p:txBody>
      </p:sp>
      <p:sp>
        <p:nvSpPr>
          <p:cNvPr id="8" name="Rectangle 7"/>
          <p:cNvSpPr/>
          <p:nvPr userDrawn="1"/>
        </p:nvSpPr>
        <p:spPr>
          <a:xfrm>
            <a:off x="0" y="4553040"/>
            <a:ext cx="9144000" cy="720000"/>
          </a:xfrm>
          <a:prstGeom prst="rect">
            <a:avLst/>
          </a:prstGeom>
          <a:gradFill flip="none" rotWithShape="1">
            <a:gsLst>
              <a:gs pos="0">
                <a:srgbClr val="0A6E28">
                  <a:lumMod val="100000"/>
                </a:srgbClr>
              </a:gs>
              <a:gs pos="40000">
                <a:srgbClr val="91C30A">
                  <a:alpha val="80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prstClr val="white"/>
              </a:solidFill>
            </a:endParaRPr>
          </a:p>
        </p:txBody>
      </p:sp>
      <p:sp>
        <p:nvSpPr>
          <p:cNvPr id="9" name="Espace réservé du pied de page 12"/>
          <p:cNvSpPr>
            <a:spLocks noGrp="1"/>
          </p:cNvSpPr>
          <p:nvPr>
            <p:ph type="ftr" sz="quarter" idx="16"/>
          </p:nvPr>
        </p:nvSpPr>
        <p:spPr>
          <a:xfrm>
            <a:off x="3563888" y="5301208"/>
            <a:ext cx="5229592" cy="184666"/>
          </a:xfrm>
          <a:prstGeom prst="rect">
            <a:avLst/>
          </a:prstGeom>
        </p:spPr>
        <p:txBody>
          <a:bodyPr anchor="ctr" anchorCtr="0"/>
          <a:lstStyle>
            <a:lvl1pPr algn="l">
              <a:defRPr sz="1200" cap="none" baseline="0">
                <a:solidFill>
                  <a:schemeClr val="accent5"/>
                </a:solidFill>
              </a:defRPr>
            </a:lvl1pPr>
          </a:lstStyle>
          <a:p>
            <a:pPr algn="r"/>
            <a:r>
              <a:rPr lang="fr-FR" dirty="0"/>
              <a:t>Réunion thèse RAFBIOALG | Matricon Lucie  </a:t>
            </a:r>
          </a:p>
        </p:txBody>
      </p:sp>
      <p:sp>
        <p:nvSpPr>
          <p:cNvPr id="11" name="Titre 1"/>
          <p:cNvSpPr>
            <a:spLocks noGrp="1"/>
          </p:cNvSpPr>
          <p:nvPr>
            <p:ph type="ctrTitle"/>
          </p:nvPr>
        </p:nvSpPr>
        <p:spPr>
          <a:xfrm>
            <a:off x="1" y="4553040"/>
            <a:ext cx="8778240" cy="720000"/>
          </a:xfrm>
          <a:prstGeom prst="rect">
            <a:avLst/>
          </a:prstGeom>
        </p:spPr>
        <p:txBody>
          <a:bodyPr lIns="0" tIns="0" rIns="0" bIns="0" anchor="ctr" anchorCtr="0"/>
          <a:lstStyle>
            <a:lvl1pPr algn="r">
              <a:lnSpc>
                <a:spcPts val="2400"/>
              </a:lnSpc>
              <a:defRPr sz="2400" b="1" cap="all" baseline="0">
                <a:solidFill>
                  <a:schemeClr val="bg2"/>
                </a:solidFill>
              </a:defRPr>
            </a:lvl1pPr>
          </a:lstStyle>
          <a:p>
            <a:r>
              <a:rPr lang="fr-FR"/>
              <a:t>Modifiez le style du titre</a:t>
            </a:r>
            <a:endParaRPr lang="fr-FR" dirty="0"/>
          </a:p>
        </p:txBody>
      </p:sp>
      <p:sp>
        <p:nvSpPr>
          <p:cNvPr id="14" name="Rectangle 13"/>
          <p:cNvSpPr/>
          <p:nvPr userDrawn="1"/>
        </p:nvSpPr>
        <p:spPr>
          <a:xfrm>
            <a:off x="0" y="6750000"/>
            <a:ext cx="9143997" cy="108000"/>
          </a:xfrm>
          <a:prstGeom prst="rect">
            <a:avLst/>
          </a:prstGeom>
          <a:gradFill flip="none" rotWithShape="1">
            <a:gsLst>
              <a:gs pos="0">
                <a:schemeClr val="tx2"/>
              </a:gs>
              <a:gs pos="100000">
                <a:schemeClr val="accent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prstClr val="white"/>
              </a:solidFill>
            </a:endParaRPr>
          </a:p>
        </p:txBody>
      </p:sp>
      <p:pic>
        <p:nvPicPr>
          <p:cNvPr id="10"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361629" y="369251"/>
            <a:ext cx="2360937" cy="19206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282661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re 3 visuels_CEA Tech">
    <p:spTree>
      <p:nvGrpSpPr>
        <p:cNvPr id="1" name=""/>
        <p:cNvGrpSpPr/>
        <p:nvPr/>
      </p:nvGrpSpPr>
      <p:grpSpPr>
        <a:xfrm>
          <a:off x="0" y="0"/>
          <a:ext cx="0" cy="0"/>
          <a:chOff x="0" y="0"/>
          <a:chExt cx="0" cy="0"/>
        </a:xfrm>
      </p:grpSpPr>
      <p:sp>
        <p:nvSpPr>
          <p:cNvPr id="10" name="Espace réservé pour une image  11"/>
          <p:cNvSpPr>
            <a:spLocks noGrp="1"/>
          </p:cNvSpPr>
          <p:nvPr>
            <p:ph type="pic" sz="quarter" idx="14" hasCustomPrompt="1"/>
          </p:nvPr>
        </p:nvSpPr>
        <p:spPr>
          <a:xfrm>
            <a:off x="20" y="0"/>
            <a:ext cx="3049200" cy="4565888"/>
          </a:xfrm>
          <a:prstGeom prst="rect">
            <a:avLst/>
          </a:prstGeom>
          <a:solidFill>
            <a:schemeClr val="accent6">
              <a:lumMod val="20000"/>
              <a:lumOff val="80000"/>
            </a:schemeClr>
          </a:solidFill>
        </p:spPr>
        <p:txBody>
          <a:bodyPr anchor="ctr"/>
          <a:lstStyle>
            <a:lvl1pPr marL="0" indent="0" algn="ctr">
              <a:defRPr sz="1200">
                <a:solidFill>
                  <a:schemeClr val="bg1"/>
                </a:solidFill>
              </a:defRPr>
            </a:lvl1pPr>
          </a:lstStyle>
          <a:p>
            <a:r>
              <a:rPr lang="fr-FR" dirty="0"/>
              <a:t> Visuel</a:t>
            </a:r>
          </a:p>
        </p:txBody>
      </p:sp>
      <p:sp>
        <p:nvSpPr>
          <p:cNvPr id="11" name="Rectangle 10"/>
          <p:cNvSpPr/>
          <p:nvPr userDrawn="1"/>
        </p:nvSpPr>
        <p:spPr>
          <a:xfrm>
            <a:off x="0" y="4553040"/>
            <a:ext cx="9144000" cy="720000"/>
          </a:xfrm>
          <a:prstGeom prst="rect">
            <a:avLst/>
          </a:prstGeom>
          <a:gradFill flip="none" rotWithShape="1">
            <a:gsLst>
              <a:gs pos="0">
                <a:srgbClr val="0A6E28">
                  <a:lumMod val="100000"/>
                </a:srgbClr>
              </a:gs>
              <a:gs pos="40000">
                <a:srgbClr val="91C30A">
                  <a:alpha val="80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prstClr val="white"/>
              </a:solidFill>
            </a:endParaRPr>
          </a:p>
        </p:txBody>
      </p:sp>
      <p:sp>
        <p:nvSpPr>
          <p:cNvPr id="12" name="Espace réservé du pied de page 12"/>
          <p:cNvSpPr>
            <a:spLocks noGrp="1"/>
          </p:cNvSpPr>
          <p:nvPr>
            <p:ph type="ftr" sz="quarter" idx="16"/>
          </p:nvPr>
        </p:nvSpPr>
        <p:spPr>
          <a:xfrm>
            <a:off x="3563888" y="5301208"/>
            <a:ext cx="5229592" cy="184666"/>
          </a:xfrm>
          <a:prstGeom prst="rect">
            <a:avLst/>
          </a:prstGeom>
        </p:spPr>
        <p:txBody>
          <a:bodyPr anchor="ctr" anchorCtr="0"/>
          <a:lstStyle>
            <a:lvl1pPr algn="l">
              <a:defRPr sz="1200" cap="none" baseline="0">
                <a:solidFill>
                  <a:schemeClr val="accent5"/>
                </a:solidFill>
              </a:defRPr>
            </a:lvl1pPr>
          </a:lstStyle>
          <a:p>
            <a:pPr algn="r"/>
            <a:r>
              <a:rPr lang="fr-FR" dirty="0"/>
              <a:t>Réunion thèse RAFBIOALG | Matricon Lucie  </a:t>
            </a:r>
          </a:p>
        </p:txBody>
      </p:sp>
      <p:sp>
        <p:nvSpPr>
          <p:cNvPr id="18" name="Titre 1"/>
          <p:cNvSpPr>
            <a:spLocks noGrp="1"/>
          </p:cNvSpPr>
          <p:nvPr>
            <p:ph type="ctrTitle"/>
          </p:nvPr>
        </p:nvSpPr>
        <p:spPr>
          <a:xfrm>
            <a:off x="1" y="4553040"/>
            <a:ext cx="8778240" cy="720000"/>
          </a:xfrm>
          <a:prstGeom prst="rect">
            <a:avLst/>
          </a:prstGeom>
        </p:spPr>
        <p:txBody>
          <a:bodyPr lIns="0" tIns="0" rIns="0" bIns="0" anchor="ctr" anchorCtr="0"/>
          <a:lstStyle>
            <a:lvl1pPr algn="r">
              <a:lnSpc>
                <a:spcPts val="2400"/>
              </a:lnSpc>
              <a:defRPr sz="2400" b="1" cap="all" baseline="0">
                <a:solidFill>
                  <a:schemeClr val="bg2"/>
                </a:solidFill>
              </a:defRPr>
            </a:lvl1pPr>
          </a:lstStyle>
          <a:p>
            <a:r>
              <a:rPr lang="fr-FR"/>
              <a:t>Modifiez le style du titre</a:t>
            </a:r>
            <a:endParaRPr lang="fr-FR" dirty="0"/>
          </a:p>
        </p:txBody>
      </p:sp>
      <p:sp>
        <p:nvSpPr>
          <p:cNvPr id="20" name="Rectangle 19"/>
          <p:cNvSpPr/>
          <p:nvPr userDrawn="1"/>
        </p:nvSpPr>
        <p:spPr>
          <a:xfrm>
            <a:off x="0" y="6750000"/>
            <a:ext cx="9143997" cy="108000"/>
          </a:xfrm>
          <a:prstGeom prst="rect">
            <a:avLst/>
          </a:prstGeom>
          <a:gradFill flip="none" rotWithShape="1">
            <a:gsLst>
              <a:gs pos="0">
                <a:schemeClr val="tx2"/>
              </a:gs>
              <a:gs pos="100000">
                <a:schemeClr val="accent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prstClr val="white"/>
              </a:solidFill>
            </a:endParaRPr>
          </a:p>
        </p:txBody>
      </p:sp>
      <p:sp>
        <p:nvSpPr>
          <p:cNvPr id="21" name="Espace réservé pour une image  11"/>
          <p:cNvSpPr>
            <a:spLocks noGrp="1"/>
          </p:cNvSpPr>
          <p:nvPr>
            <p:ph type="pic" sz="quarter" idx="17" hasCustomPrompt="1"/>
          </p:nvPr>
        </p:nvSpPr>
        <p:spPr>
          <a:xfrm>
            <a:off x="3047410" y="0"/>
            <a:ext cx="3049200" cy="4565888"/>
          </a:xfrm>
          <a:prstGeom prst="rect">
            <a:avLst/>
          </a:prstGeom>
          <a:solidFill>
            <a:schemeClr val="accent6">
              <a:lumMod val="20000"/>
              <a:lumOff val="80000"/>
            </a:schemeClr>
          </a:solidFill>
        </p:spPr>
        <p:txBody>
          <a:bodyPr anchor="ctr"/>
          <a:lstStyle>
            <a:lvl1pPr marL="0" indent="0" algn="ctr">
              <a:defRPr sz="1200">
                <a:solidFill>
                  <a:schemeClr val="bg1"/>
                </a:solidFill>
              </a:defRPr>
            </a:lvl1pPr>
          </a:lstStyle>
          <a:p>
            <a:r>
              <a:rPr lang="fr-FR" dirty="0"/>
              <a:t> Visuel</a:t>
            </a:r>
          </a:p>
        </p:txBody>
      </p:sp>
      <p:sp>
        <p:nvSpPr>
          <p:cNvPr id="22" name="Espace réservé pour une image  11"/>
          <p:cNvSpPr>
            <a:spLocks noGrp="1"/>
          </p:cNvSpPr>
          <p:nvPr>
            <p:ph type="pic" sz="quarter" idx="18" hasCustomPrompt="1"/>
          </p:nvPr>
        </p:nvSpPr>
        <p:spPr>
          <a:xfrm>
            <a:off x="6094800" y="0"/>
            <a:ext cx="3049200" cy="4565888"/>
          </a:xfrm>
          <a:prstGeom prst="rect">
            <a:avLst/>
          </a:prstGeom>
          <a:solidFill>
            <a:schemeClr val="accent6">
              <a:lumMod val="20000"/>
              <a:lumOff val="80000"/>
            </a:schemeClr>
          </a:solidFill>
        </p:spPr>
        <p:txBody>
          <a:bodyPr anchor="ctr"/>
          <a:lstStyle>
            <a:lvl1pPr marL="0" indent="0" algn="ctr">
              <a:defRPr sz="1200">
                <a:solidFill>
                  <a:schemeClr val="bg1"/>
                </a:solidFill>
              </a:defRPr>
            </a:lvl1pPr>
          </a:lstStyle>
          <a:p>
            <a:r>
              <a:rPr lang="fr-FR" dirty="0"/>
              <a:t> Visuel</a:t>
            </a:r>
          </a:p>
        </p:txBody>
      </p:sp>
      <p:pic>
        <p:nvPicPr>
          <p:cNvPr id="14"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361629" y="369251"/>
            <a:ext cx="2360937" cy="19206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467976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e 1 visuel_CEA Tech">
    <p:spTree>
      <p:nvGrpSpPr>
        <p:cNvPr id="1" name=""/>
        <p:cNvGrpSpPr/>
        <p:nvPr/>
      </p:nvGrpSpPr>
      <p:grpSpPr>
        <a:xfrm>
          <a:off x="0" y="0"/>
          <a:ext cx="0" cy="0"/>
          <a:chOff x="0" y="0"/>
          <a:chExt cx="0" cy="0"/>
        </a:xfrm>
      </p:grpSpPr>
      <p:sp>
        <p:nvSpPr>
          <p:cNvPr id="27" name="Espace réservé du pied de page 12"/>
          <p:cNvSpPr>
            <a:spLocks noGrp="1"/>
          </p:cNvSpPr>
          <p:nvPr>
            <p:ph type="ftr" sz="quarter" idx="3"/>
          </p:nvPr>
        </p:nvSpPr>
        <p:spPr>
          <a:xfrm>
            <a:off x="1" y="6569439"/>
            <a:ext cx="8676455" cy="161583"/>
          </a:xfrm>
          <a:prstGeom prst="rect">
            <a:avLst/>
          </a:prstGeom>
        </p:spPr>
        <p:txBody>
          <a:bodyPr/>
          <a:lstStyle>
            <a:lvl1pPr algn="r">
              <a:defRPr sz="1050" cap="none" baseline="0">
                <a:solidFill>
                  <a:schemeClr val="accent5"/>
                </a:solidFill>
              </a:defRPr>
            </a:lvl1pPr>
          </a:lstStyle>
          <a:p>
            <a:r>
              <a:rPr lang="fr-FR" dirty="0"/>
              <a:t>Réunion thèse RAFBIOALG | Matricon Lucie  </a:t>
            </a:r>
          </a:p>
        </p:txBody>
      </p:sp>
      <p:sp>
        <p:nvSpPr>
          <p:cNvPr id="7" name="Espace réservé du contenu 20"/>
          <p:cNvSpPr>
            <a:spLocks noGrp="1"/>
          </p:cNvSpPr>
          <p:nvPr>
            <p:ph sz="quarter" idx="20" hasCustomPrompt="1"/>
          </p:nvPr>
        </p:nvSpPr>
        <p:spPr>
          <a:xfrm>
            <a:off x="5364088" y="1266824"/>
            <a:ext cx="3421772" cy="5042495"/>
          </a:xfrm>
          <a:prstGeom prst="rect">
            <a:avLst/>
          </a:prstGeom>
          <a:solidFill>
            <a:schemeClr val="accent6">
              <a:lumMod val="20000"/>
              <a:lumOff val="80000"/>
            </a:schemeClr>
          </a:solidFill>
        </p:spPr>
        <p:txBody>
          <a:bodyPr anchor="ctr"/>
          <a:lstStyle>
            <a:lvl1pPr marL="0" indent="0" algn="ctr">
              <a:defRPr sz="1200">
                <a:solidFill>
                  <a:schemeClr val="bg1"/>
                </a:solidFill>
              </a:defRPr>
            </a:lvl1pPr>
          </a:lstStyle>
          <a:p>
            <a:r>
              <a:rPr lang="fr-FR" dirty="0"/>
              <a:t>Visuel</a:t>
            </a:r>
          </a:p>
        </p:txBody>
      </p:sp>
      <p:sp>
        <p:nvSpPr>
          <p:cNvPr id="8" name="Espace réservé du contenu 16"/>
          <p:cNvSpPr>
            <a:spLocks noGrp="1"/>
          </p:cNvSpPr>
          <p:nvPr>
            <p:ph sz="quarter" idx="25"/>
          </p:nvPr>
        </p:nvSpPr>
        <p:spPr>
          <a:xfrm>
            <a:off x="359251" y="1257300"/>
            <a:ext cx="4669949" cy="5052020"/>
          </a:xfrm>
          <a:prstGeom prst="rect">
            <a:avLst/>
          </a:prstGeom>
        </p:spPr>
        <p:txBody>
          <a:bodyPr lIns="0" tIns="0" rIns="0" bIns="0"/>
          <a:lstStyle>
            <a:lvl1pPr marL="342900" indent="-342900">
              <a:buClr>
                <a:schemeClr val="accent2"/>
              </a:buClr>
              <a:buSzPct val="125000"/>
              <a:buFont typeface="Arial" pitchFamily="34" charset="0"/>
              <a:buChar char="•"/>
              <a:defRPr sz="2000">
                <a:solidFill>
                  <a:schemeClr val="accent5"/>
                </a:solidFill>
              </a:defRPr>
            </a:lvl1pPr>
            <a:lvl2pPr marL="801688" indent="-360363">
              <a:buClr>
                <a:schemeClr val="accent5"/>
              </a:buClr>
              <a:buSzPct val="125000"/>
              <a:buFont typeface="Arial" panose="020B0604020202020204" pitchFamily="34" charset="0"/>
              <a:buChar char="•"/>
              <a:defRPr sz="1800"/>
            </a:lvl2pPr>
            <a:lvl3pPr marL="1171575" indent="-285750">
              <a:buClr>
                <a:schemeClr val="accent2"/>
              </a:buClr>
              <a:buSzPct val="125000"/>
              <a:buFont typeface="Arial" panose="020B0604020202020204" pitchFamily="34" charset="0"/>
              <a:buChar char="•"/>
              <a:defRPr sz="1600"/>
            </a:lvl3pPr>
            <a:lvl4pPr marL="1704975" indent="-287338">
              <a:buClr>
                <a:schemeClr val="accent6"/>
              </a:buClr>
              <a:buSzPct val="125000"/>
              <a:buFont typeface="Arial" pitchFamily="34" charset="0"/>
              <a:buChar char="•"/>
              <a:defRPr sz="1400">
                <a:solidFill>
                  <a:schemeClr val="accent5"/>
                </a:solidFill>
              </a:defRPr>
            </a:lvl4pPr>
            <a:lvl5pPr marL="2152650" indent="-114300">
              <a:buSzPct val="125000"/>
              <a:buFont typeface="Arial" panose="020B0604020202020204" pitchFamily="34" charset="0"/>
              <a:buChar char="•"/>
              <a:defRPr sz="1200" baseline="0"/>
            </a:lvl5pPr>
            <a:lvl6pPr>
              <a:defRPr/>
            </a:lvl6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9" name="Espace réservé du titre 2"/>
          <p:cNvSpPr>
            <a:spLocks noGrp="1"/>
          </p:cNvSpPr>
          <p:nvPr>
            <p:ph type="title"/>
          </p:nvPr>
        </p:nvSpPr>
        <p:spPr>
          <a:xfrm>
            <a:off x="1331640" y="182156"/>
            <a:ext cx="7200514" cy="811223"/>
          </a:xfrm>
          <a:prstGeom prst="rect">
            <a:avLst/>
          </a:prstGeom>
        </p:spPr>
        <p:txBody>
          <a:bodyPr vert="horz" lIns="91440" tIns="45720" rIns="91440" bIns="45720" rtlCol="0" anchor="ctr">
            <a:normAutofit/>
          </a:bodyPr>
          <a:lstStyle/>
          <a:p>
            <a:r>
              <a:rPr lang="fr-FR"/>
              <a:t>Modifiez le style du titre</a:t>
            </a:r>
            <a:endParaRPr lang="fr-FR" dirty="0"/>
          </a:p>
        </p:txBody>
      </p:sp>
    </p:spTree>
    <p:extLst>
      <p:ext uri="{BB962C8B-B14F-4D97-AF65-F5344CB8AC3E}">
        <p14:creationId xmlns:p14="http://schemas.microsoft.com/office/powerpoint/2010/main" val="158883935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e 3 visuels_CEA Tech">
    <p:spTree>
      <p:nvGrpSpPr>
        <p:cNvPr id="1" name=""/>
        <p:cNvGrpSpPr/>
        <p:nvPr/>
      </p:nvGrpSpPr>
      <p:grpSpPr>
        <a:xfrm>
          <a:off x="0" y="0"/>
          <a:ext cx="0" cy="0"/>
          <a:chOff x="0" y="0"/>
          <a:chExt cx="0" cy="0"/>
        </a:xfrm>
      </p:grpSpPr>
      <p:sp>
        <p:nvSpPr>
          <p:cNvPr id="27" name="Espace réservé du pied de page 12"/>
          <p:cNvSpPr>
            <a:spLocks noGrp="1"/>
          </p:cNvSpPr>
          <p:nvPr>
            <p:ph type="ftr" sz="quarter" idx="3"/>
          </p:nvPr>
        </p:nvSpPr>
        <p:spPr>
          <a:xfrm>
            <a:off x="1" y="6569439"/>
            <a:ext cx="8676455" cy="161583"/>
          </a:xfrm>
          <a:prstGeom prst="rect">
            <a:avLst/>
          </a:prstGeom>
        </p:spPr>
        <p:txBody>
          <a:bodyPr/>
          <a:lstStyle>
            <a:lvl1pPr algn="r">
              <a:defRPr sz="1050" cap="none" baseline="0">
                <a:solidFill>
                  <a:schemeClr val="accent5"/>
                </a:solidFill>
              </a:defRPr>
            </a:lvl1pPr>
          </a:lstStyle>
          <a:p>
            <a:r>
              <a:rPr lang="fr-FR" dirty="0"/>
              <a:t>Réunion thèse RAFBIOALG | Matricon Lucie  </a:t>
            </a:r>
          </a:p>
        </p:txBody>
      </p:sp>
      <p:sp>
        <p:nvSpPr>
          <p:cNvPr id="9" name="Espace réservé du contenu 20"/>
          <p:cNvSpPr>
            <a:spLocks noGrp="1"/>
          </p:cNvSpPr>
          <p:nvPr>
            <p:ph sz="quarter" idx="22" hasCustomPrompt="1"/>
          </p:nvPr>
        </p:nvSpPr>
        <p:spPr>
          <a:xfrm>
            <a:off x="5364088" y="4599320"/>
            <a:ext cx="1656000" cy="1710000"/>
          </a:xfrm>
          <a:prstGeom prst="rect">
            <a:avLst/>
          </a:prstGeom>
          <a:solidFill>
            <a:srgbClr val="808080"/>
          </a:solidFill>
        </p:spPr>
        <p:txBody>
          <a:bodyPr anchor="ctr"/>
          <a:lstStyle>
            <a:lvl1pPr marL="0" indent="0" algn="ctr">
              <a:defRPr sz="1200">
                <a:solidFill>
                  <a:schemeClr val="bg1"/>
                </a:solidFill>
              </a:defRPr>
            </a:lvl1pPr>
          </a:lstStyle>
          <a:p>
            <a:r>
              <a:rPr lang="fr-FR" dirty="0"/>
              <a:t>Visuel</a:t>
            </a:r>
          </a:p>
        </p:txBody>
      </p:sp>
      <p:sp>
        <p:nvSpPr>
          <p:cNvPr id="10" name="Espace réservé du contenu 20"/>
          <p:cNvSpPr>
            <a:spLocks noGrp="1"/>
          </p:cNvSpPr>
          <p:nvPr>
            <p:ph sz="quarter" idx="23" hasCustomPrompt="1"/>
          </p:nvPr>
        </p:nvSpPr>
        <p:spPr>
          <a:xfrm>
            <a:off x="7129860" y="4599320"/>
            <a:ext cx="1656000" cy="1710000"/>
          </a:xfrm>
          <a:prstGeom prst="rect">
            <a:avLst/>
          </a:prstGeom>
          <a:solidFill>
            <a:srgbClr val="B2B2B2"/>
          </a:solidFill>
        </p:spPr>
        <p:txBody>
          <a:bodyPr anchor="ctr"/>
          <a:lstStyle>
            <a:lvl1pPr marL="0" indent="0" algn="ctr">
              <a:defRPr sz="1200">
                <a:solidFill>
                  <a:schemeClr val="bg1"/>
                </a:solidFill>
              </a:defRPr>
            </a:lvl1pPr>
          </a:lstStyle>
          <a:p>
            <a:r>
              <a:rPr lang="fr-FR" dirty="0"/>
              <a:t>Visuel</a:t>
            </a:r>
          </a:p>
        </p:txBody>
      </p:sp>
      <p:sp>
        <p:nvSpPr>
          <p:cNvPr id="11" name="Espace réservé du contenu 20"/>
          <p:cNvSpPr>
            <a:spLocks noGrp="1"/>
          </p:cNvSpPr>
          <p:nvPr>
            <p:ph sz="quarter" idx="20" hasCustomPrompt="1"/>
          </p:nvPr>
        </p:nvSpPr>
        <p:spPr>
          <a:xfrm>
            <a:off x="5364088" y="1266824"/>
            <a:ext cx="3421772" cy="3242295"/>
          </a:xfrm>
          <a:prstGeom prst="rect">
            <a:avLst/>
          </a:prstGeom>
          <a:solidFill>
            <a:schemeClr val="accent6">
              <a:lumMod val="20000"/>
              <a:lumOff val="80000"/>
            </a:schemeClr>
          </a:solidFill>
        </p:spPr>
        <p:txBody>
          <a:bodyPr anchor="ctr"/>
          <a:lstStyle>
            <a:lvl1pPr marL="0" indent="0" algn="ctr">
              <a:defRPr sz="1200">
                <a:solidFill>
                  <a:schemeClr val="bg1"/>
                </a:solidFill>
              </a:defRPr>
            </a:lvl1pPr>
          </a:lstStyle>
          <a:p>
            <a:r>
              <a:rPr lang="fr-FR" dirty="0"/>
              <a:t>Visuel</a:t>
            </a:r>
          </a:p>
        </p:txBody>
      </p:sp>
      <p:sp>
        <p:nvSpPr>
          <p:cNvPr id="12" name="Espace réservé du contenu 16"/>
          <p:cNvSpPr>
            <a:spLocks noGrp="1"/>
          </p:cNvSpPr>
          <p:nvPr>
            <p:ph sz="quarter" idx="26"/>
          </p:nvPr>
        </p:nvSpPr>
        <p:spPr>
          <a:xfrm>
            <a:off x="359251" y="1257300"/>
            <a:ext cx="4669949" cy="5052020"/>
          </a:xfrm>
          <a:prstGeom prst="rect">
            <a:avLst/>
          </a:prstGeom>
        </p:spPr>
        <p:txBody>
          <a:bodyPr lIns="0" tIns="0" rIns="0" bIns="0"/>
          <a:lstStyle>
            <a:lvl1pPr marL="342900" indent="-342900">
              <a:buClr>
                <a:schemeClr val="accent2"/>
              </a:buClr>
              <a:buSzPct val="125000"/>
              <a:buFont typeface="Arial" pitchFamily="34" charset="0"/>
              <a:buChar char="•"/>
              <a:defRPr sz="2000">
                <a:solidFill>
                  <a:schemeClr val="accent5"/>
                </a:solidFill>
              </a:defRPr>
            </a:lvl1pPr>
            <a:lvl2pPr marL="801688" indent="-360363">
              <a:buClr>
                <a:schemeClr val="accent5"/>
              </a:buClr>
              <a:buSzPct val="125000"/>
              <a:buFont typeface="Arial" panose="020B0604020202020204" pitchFamily="34" charset="0"/>
              <a:buChar char="•"/>
              <a:defRPr sz="1800"/>
            </a:lvl2pPr>
            <a:lvl3pPr marL="1171575" indent="-285750">
              <a:buClr>
                <a:schemeClr val="accent2"/>
              </a:buClr>
              <a:buSzPct val="125000"/>
              <a:buFont typeface="Arial" panose="020B0604020202020204" pitchFamily="34" charset="0"/>
              <a:buChar char="•"/>
              <a:defRPr sz="1600"/>
            </a:lvl3pPr>
            <a:lvl4pPr marL="1704975" indent="-287338">
              <a:buClr>
                <a:schemeClr val="accent6"/>
              </a:buClr>
              <a:buSzPct val="125000"/>
              <a:buFont typeface="Arial" pitchFamily="34" charset="0"/>
              <a:buChar char="•"/>
              <a:defRPr sz="1400">
                <a:solidFill>
                  <a:schemeClr val="accent5"/>
                </a:solidFill>
              </a:defRPr>
            </a:lvl4pPr>
            <a:lvl5pPr marL="2152650" indent="-114300">
              <a:buSzPct val="125000"/>
              <a:buFont typeface="Arial" panose="020B0604020202020204" pitchFamily="34" charset="0"/>
              <a:buChar char="•"/>
              <a:defRPr sz="1200" baseline="0"/>
            </a:lvl5pPr>
            <a:lvl6pPr>
              <a:defRPr/>
            </a:lvl6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13" name="Espace réservé du titre 2"/>
          <p:cNvSpPr>
            <a:spLocks noGrp="1"/>
          </p:cNvSpPr>
          <p:nvPr>
            <p:ph type="title"/>
          </p:nvPr>
        </p:nvSpPr>
        <p:spPr>
          <a:xfrm>
            <a:off x="1331640" y="182156"/>
            <a:ext cx="7200514" cy="811223"/>
          </a:xfrm>
          <a:prstGeom prst="rect">
            <a:avLst/>
          </a:prstGeom>
        </p:spPr>
        <p:txBody>
          <a:bodyPr vert="horz" lIns="91440" tIns="45720" rIns="91440" bIns="45720" rtlCol="0" anchor="ctr">
            <a:normAutofit/>
          </a:bodyPr>
          <a:lstStyle/>
          <a:p>
            <a:r>
              <a:rPr lang="fr-FR"/>
              <a:t>Modifiez le style du titre</a:t>
            </a:r>
            <a:endParaRPr lang="fr-FR" dirty="0"/>
          </a:p>
        </p:txBody>
      </p:sp>
    </p:spTree>
    <p:extLst>
      <p:ext uri="{BB962C8B-B14F-4D97-AF65-F5344CB8AC3E}">
        <p14:creationId xmlns:p14="http://schemas.microsoft.com/office/powerpoint/2010/main" val="283602092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e graphiques_CEA Tech">
    <p:spTree>
      <p:nvGrpSpPr>
        <p:cNvPr id="1" name=""/>
        <p:cNvGrpSpPr/>
        <p:nvPr/>
      </p:nvGrpSpPr>
      <p:grpSpPr>
        <a:xfrm>
          <a:off x="0" y="0"/>
          <a:ext cx="0" cy="0"/>
          <a:chOff x="0" y="0"/>
          <a:chExt cx="0" cy="0"/>
        </a:xfrm>
      </p:grpSpPr>
      <p:sp>
        <p:nvSpPr>
          <p:cNvPr id="12" name="Espace réservé du pied de page 12"/>
          <p:cNvSpPr>
            <a:spLocks noGrp="1"/>
          </p:cNvSpPr>
          <p:nvPr>
            <p:ph type="ftr" sz="quarter" idx="3"/>
          </p:nvPr>
        </p:nvSpPr>
        <p:spPr>
          <a:xfrm>
            <a:off x="1" y="6569439"/>
            <a:ext cx="8676455" cy="161583"/>
          </a:xfrm>
          <a:prstGeom prst="rect">
            <a:avLst/>
          </a:prstGeom>
        </p:spPr>
        <p:txBody>
          <a:bodyPr/>
          <a:lstStyle>
            <a:lvl1pPr algn="r">
              <a:defRPr sz="1050" cap="none" baseline="0">
                <a:solidFill>
                  <a:schemeClr val="accent5"/>
                </a:solidFill>
              </a:defRPr>
            </a:lvl1pPr>
          </a:lstStyle>
          <a:p>
            <a:r>
              <a:rPr lang="fr-FR" dirty="0"/>
              <a:t>Réunion thèse RAFBIOALG | Matricon Lucie  </a:t>
            </a:r>
          </a:p>
        </p:txBody>
      </p:sp>
      <p:sp>
        <p:nvSpPr>
          <p:cNvPr id="7" name="Espace réservé du contenu 16"/>
          <p:cNvSpPr>
            <a:spLocks noGrp="1"/>
          </p:cNvSpPr>
          <p:nvPr>
            <p:ph sz="quarter" idx="27"/>
          </p:nvPr>
        </p:nvSpPr>
        <p:spPr>
          <a:xfrm>
            <a:off x="359251" y="3356992"/>
            <a:ext cx="8424000" cy="2952328"/>
          </a:xfrm>
          <a:prstGeom prst="rect">
            <a:avLst/>
          </a:prstGeom>
        </p:spPr>
        <p:txBody>
          <a:bodyPr lIns="0" tIns="0" rIns="0" bIns="0"/>
          <a:lstStyle>
            <a:lvl1pPr marL="342900" indent="-342900">
              <a:buClr>
                <a:schemeClr val="accent2"/>
              </a:buClr>
              <a:buSzPct val="125000"/>
              <a:buFont typeface="Arial" pitchFamily="34" charset="0"/>
              <a:buChar char="•"/>
              <a:defRPr sz="2000">
                <a:solidFill>
                  <a:schemeClr val="accent5"/>
                </a:solidFill>
              </a:defRPr>
            </a:lvl1pPr>
            <a:lvl2pPr marL="801688" indent="-360363">
              <a:buClr>
                <a:schemeClr val="accent5"/>
              </a:buClr>
              <a:buSzPct val="125000"/>
              <a:buFont typeface="Arial" panose="020B0604020202020204" pitchFamily="34" charset="0"/>
              <a:buChar char="•"/>
              <a:defRPr sz="1800"/>
            </a:lvl2pPr>
            <a:lvl3pPr marL="1171575" indent="-285750">
              <a:buClr>
                <a:schemeClr val="accent2"/>
              </a:buClr>
              <a:buSzPct val="125000"/>
              <a:buFont typeface="Arial" panose="020B0604020202020204" pitchFamily="34" charset="0"/>
              <a:buChar char="•"/>
              <a:defRPr sz="1600"/>
            </a:lvl3pPr>
            <a:lvl4pPr marL="1704975" indent="-287338">
              <a:buClr>
                <a:schemeClr val="accent6"/>
              </a:buClr>
              <a:buSzPct val="125000"/>
              <a:buFont typeface="Arial" pitchFamily="34" charset="0"/>
              <a:buChar char="•"/>
              <a:defRPr sz="1400">
                <a:solidFill>
                  <a:schemeClr val="accent5"/>
                </a:solidFill>
              </a:defRPr>
            </a:lvl4pPr>
            <a:lvl5pPr marL="2152650" indent="-114300">
              <a:buSzPct val="125000"/>
              <a:buFont typeface="Arial" panose="020B0604020202020204" pitchFamily="34" charset="0"/>
              <a:buChar char="•"/>
              <a:defRPr sz="1200" baseline="0"/>
            </a:lvl5pPr>
            <a:lvl6pPr>
              <a:defRPr/>
            </a:lvl6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8" name="Espace réservé du contenu 20"/>
          <p:cNvSpPr>
            <a:spLocks noGrp="1"/>
          </p:cNvSpPr>
          <p:nvPr>
            <p:ph sz="quarter" idx="20" hasCustomPrompt="1"/>
          </p:nvPr>
        </p:nvSpPr>
        <p:spPr>
          <a:xfrm>
            <a:off x="366870" y="1052736"/>
            <a:ext cx="8424000" cy="1911444"/>
          </a:xfrm>
          <a:prstGeom prst="rect">
            <a:avLst/>
          </a:prstGeom>
          <a:solidFill>
            <a:schemeClr val="accent6">
              <a:lumMod val="20000"/>
              <a:lumOff val="80000"/>
            </a:schemeClr>
          </a:solidFill>
        </p:spPr>
        <p:txBody>
          <a:bodyPr anchor="ctr"/>
          <a:lstStyle>
            <a:lvl1pPr marL="0" indent="0" algn="ctr">
              <a:defRPr sz="1200">
                <a:solidFill>
                  <a:schemeClr val="bg1"/>
                </a:solidFill>
              </a:defRPr>
            </a:lvl1pPr>
          </a:lstStyle>
          <a:p>
            <a:r>
              <a:rPr lang="fr-FR" dirty="0"/>
              <a:t>Visuel</a:t>
            </a:r>
          </a:p>
        </p:txBody>
      </p:sp>
      <p:sp>
        <p:nvSpPr>
          <p:cNvPr id="9" name="Espace réservé du titre 2"/>
          <p:cNvSpPr>
            <a:spLocks noGrp="1"/>
          </p:cNvSpPr>
          <p:nvPr>
            <p:ph type="title"/>
          </p:nvPr>
        </p:nvSpPr>
        <p:spPr>
          <a:xfrm>
            <a:off x="1331640" y="182156"/>
            <a:ext cx="7200514" cy="811223"/>
          </a:xfrm>
          <a:prstGeom prst="rect">
            <a:avLst/>
          </a:prstGeom>
        </p:spPr>
        <p:txBody>
          <a:bodyPr vert="horz" lIns="91440" tIns="45720" rIns="91440" bIns="45720" rtlCol="0" anchor="ctr">
            <a:normAutofit/>
          </a:bodyPr>
          <a:lstStyle/>
          <a:p>
            <a:r>
              <a:rPr lang="fr-FR"/>
              <a:t>Modifiez le style du titre</a:t>
            </a:r>
            <a:endParaRPr lang="fr-FR" dirty="0"/>
          </a:p>
        </p:txBody>
      </p:sp>
    </p:spTree>
    <p:extLst>
      <p:ext uri="{BB962C8B-B14F-4D97-AF65-F5344CB8AC3E}">
        <p14:creationId xmlns:p14="http://schemas.microsoft.com/office/powerpoint/2010/main" val="16851757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ntercalaire_CEA Tech">
    <p:spTree>
      <p:nvGrpSpPr>
        <p:cNvPr id="1" name=""/>
        <p:cNvGrpSpPr/>
        <p:nvPr/>
      </p:nvGrpSpPr>
      <p:grpSpPr>
        <a:xfrm>
          <a:off x="0" y="0"/>
          <a:ext cx="0" cy="0"/>
          <a:chOff x="0" y="0"/>
          <a:chExt cx="0" cy="0"/>
        </a:xfrm>
      </p:grpSpPr>
      <p:pic>
        <p:nvPicPr>
          <p:cNvPr id="7" name="Image 6" descr="bandeau_intercalaire.png"/>
          <p:cNvPicPr>
            <a:picLocks noChangeAspect="1"/>
          </p:cNvPicPr>
          <p:nvPr/>
        </p:nvPicPr>
        <p:blipFill>
          <a:blip r:embed="rId2" cstate="print"/>
          <a:stretch>
            <a:fillRect/>
          </a:stretch>
        </p:blipFill>
        <p:spPr>
          <a:xfrm>
            <a:off x="3310128" y="0"/>
            <a:ext cx="5833872" cy="6858000"/>
          </a:xfrm>
          <a:prstGeom prst="rect">
            <a:avLst/>
          </a:prstGeom>
        </p:spPr>
      </p:pic>
      <p:sp>
        <p:nvSpPr>
          <p:cNvPr id="10" name="Titre 1"/>
          <p:cNvSpPr>
            <a:spLocks noGrp="1"/>
          </p:cNvSpPr>
          <p:nvPr>
            <p:ph type="title" hasCustomPrompt="1"/>
          </p:nvPr>
        </p:nvSpPr>
        <p:spPr>
          <a:xfrm>
            <a:off x="3672000" y="260648"/>
            <a:ext cx="5364496" cy="6408711"/>
          </a:xfrm>
          <a:prstGeom prst="rect">
            <a:avLst/>
          </a:prstGeom>
        </p:spPr>
        <p:txBody>
          <a:bodyPr anchor="t"/>
          <a:lstStyle>
            <a:lvl1pPr algn="l">
              <a:lnSpc>
                <a:spcPts val="2800"/>
              </a:lnSpc>
              <a:defRPr sz="2000" b="1" cap="all"/>
            </a:lvl1pPr>
          </a:lstStyle>
          <a:p>
            <a:r>
              <a:rPr lang="fr-FR" dirty="0"/>
              <a:t>Modifiez le style DE L’INTERCALAIRE</a:t>
            </a:r>
          </a:p>
        </p:txBody>
      </p:sp>
    </p:spTree>
    <p:extLst>
      <p:ext uri="{BB962C8B-B14F-4D97-AF65-F5344CB8AC3E}">
        <p14:creationId xmlns:p14="http://schemas.microsoft.com/office/powerpoint/2010/main" val="262508131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in_CEA Tech">
    <p:spTree>
      <p:nvGrpSpPr>
        <p:cNvPr id="1" name=""/>
        <p:cNvGrpSpPr/>
        <p:nvPr/>
      </p:nvGrpSpPr>
      <p:grpSpPr>
        <a:xfrm>
          <a:off x="0" y="0"/>
          <a:ext cx="0" cy="0"/>
          <a:chOff x="0" y="0"/>
          <a:chExt cx="0" cy="0"/>
        </a:xfrm>
      </p:grpSpPr>
      <p:pic>
        <p:nvPicPr>
          <p:cNvPr id="8" name="Image 7" descr="bandeau_intercalaire.png"/>
          <p:cNvPicPr>
            <a:picLocks noChangeAspect="1"/>
          </p:cNvPicPr>
          <p:nvPr/>
        </p:nvPicPr>
        <p:blipFill>
          <a:blip r:embed="rId2" cstate="print"/>
          <a:stretch>
            <a:fillRect/>
          </a:stretch>
        </p:blipFill>
        <p:spPr>
          <a:xfrm>
            <a:off x="3310128" y="0"/>
            <a:ext cx="5833872" cy="6858000"/>
          </a:xfrm>
          <a:prstGeom prst="rect">
            <a:avLst/>
          </a:prstGeom>
        </p:spPr>
      </p:pic>
      <p:pic>
        <p:nvPicPr>
          <p:cNvPr id="7" name="Image 6" descr="bandeau_dernière.png"/>
          <p:cNvPicPr>
            <a:picLocks noChangeAspect="1"/>
          </p:cNvPicPr>
          <p:nvPr/>
        </p:nvPicPr>
        <p:blipFill rotWithShape="1">
          <a:blip r:embed="rId3" cstate="print"/>
          <a:srcRect l="3736" r="2692" b="15350"/>
          <a:stretch/>
        </p:blipFill>
        <p:spPr>
          <a:xfrm>
            <a:off x="3685044" y="0"/>
            <a:ext cx="5458956" cy="5805264"/>
          </a:xfrm>
          <a:prstGeom prst="rect">
            <a:avLst/>
          </a:prstGeom>
        </p:spPr>
      </p:pic>
      <p:sp>
        <p:nvSpPr>
          <p:cNvPr id="10" name="Rectangle 9"/>
          <p:cNvSpPr/>
          <p:nvPr userDrawn="1"/>
        </p:nvSpPr>
        <p:spPr>
          <a:xfrm>
            <a:off x="3685044" y="5949280"/>
            <a:ext cx="5458956" cy="538609"/>
          </a:xfrm>
          <a:prstGeom prst="rect">
            <a:avLst/>
          </a:prstGeom>
        </p:spPr>
        <p:txBody>
          <a:bodyPr wrap="square" lIns="0" tIns="0" rIns="0" bIns="0">
            <a:spAutoFit/>
          </a:bodyPr>
          <a:lstStyle/>
          <a:p>
            <a:pPr marL="0" lvl="0" indent="0"/>
            <a:r>
              <a:rPr lang="fr-FR" sz="700" dirty="0">
                <a:solidFill>
                  <a:schemeClr val="bg1"/>
                </a:solidFill>
              </a:rPr>
              <a:t>Commissariat à l’énergie atomique et aux énergies alternatives</a:t>
            </a:r>
          </a:p>
          <a:p>
            <a:pPr marL="0" lvl="1" indent="0"/>
            <a:r>
              <a:rPr lang="fr-FR" sz="700" dirty="0">
                <a:solidFill>
                  <a:schemeClr val="bg1"/>
                </a:solidFill>
              </a:rPr>
              <a:t>17 rue des Martyrs </a:t>
            </a:r>
            <a:r>
              <a:rPr lang="fr-FR" sz="700" dirty="0">
                <a:solidFill>
                  <a:schemeClr val="accent2"/>
                </a:solidFill>
              </a:rPr>
              <a:t>|</a:t>
            </a:r>
            <a:r>
              <a:rPr lang="fr-FR" sz="700" dirty="0">
                <a:solidFill>
                  <a:schemeClr val="bg1"/>
                </a:solidFill>
              </a:rPr>
              <a:t> 38054 Grenoble Cedex</a:t>
            </a:r>
          </a:p>
          <a:p>
            <a:pPr marL="0" marR="0" lvl="1" indent="0" algn="l" defTabSz="914400" rtl="0" eaLnBrk="1" fontAlgn="auto" latinLnBrk="0" hangingPunct="1">
              <a:lnSpc>
                <a:spcPct val="100000"/>
              </a:lnSpc>
              <a:spcBef>
                <a:spcPts val="0"/>
              </a:spcBef>
              <a:spcAft>
                <a:spcPts val="0"/>
              </a:spcAft>
              <a:buClrTx/>
              <a:buSzTx/>
              <a:buFontTx/>
              <a:buNone/>
              <a:tabLst/>
              <a:defRPr/>
            </a:pPr>
            <a:r>
              <a:rPr lang="fr-FR" sz="700" b="1" dirty="0">
                <a:solidFill>
                  <a:schemeClr val="accent2"/>
                </a:solidFill>
              </a:rPr>
              <a:t>www-liten.cea.fr</a:t>
            </a:r>
          </a:p>
          <a:p>
            <a:pPr marL="0" lvl="1" indent="0"/>
            <a:endParaRPr lang="fr-FR" sz="700" dirty="0">
              <a:solidFill>
                <a:schemeClr val="bg1"/>
              </a:solidFill>
            </a:endParaRPr>
          </a:p>
          <a:p>
            <a:pPr marL="0" lvl="1" indent="0"/>
            <a:r>
              <a:rPr lang="fr-FR" sz="700" dirty="0">
                <a:solidFill>
                  <a:schemeClr val="bg1"/>
                </a:solidFill>
              </a:rPr>
              <a:t>Établissement public à caractère industriel et commercial </a:t>
            </a:r>
            <a:r>
              <a:rPr lang="fr-FR" sz="700" dirty="0">
                <a:solidFill>
                  <a:schemeClr val="accent2"/>
                </a:solidFill>
              </a:rPr>
              <a:t>| </a:t>
            </a:r>
            <a:r>
              <a:rPr lang="fr-FR" sz="700" dirty="0">
                <a:solidFill>
                  <a:schemeClr val="bg1"/>
                </a:solidFill>
              </a:rPr>
              <a:t>RCS Paris B 775 685 019</a:t>
            </a:r>
          </a:p>
        </p:txBody>
      </p:sp>
    </p:spTree>
    <p:extLst>
      <p:ext uri="{BB962C8B-B14F-4D97-AF65-F5344CB8AC3E}">
        <p14:creationId xmlns:p14="http://schemas.microsoft.com/office/powerpoint/2010/main" val="2566837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idx="1"/>
          </p:nvPr>
        </p:nvSpPr>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endParaRPr lang="en-GB" dirty="0"/>
          </a:p>
        </p:txBody>
      </p:sp>
      <p:sp>
        <p:nvSpPr>
          <p:cNvPr id="5" name="Footer Placeholder 4"/>
          <p:cNvSpPr>
            <a:spLocks noGrp="1"/>
          </p:cNvSpPr>
          <p:nvPr>
            <p:ph type="ftr" sz="quarter" idx="11"/>
          </p:nvPr>
        </p:nvSpPr>
        <p:spPr/>
        <p:txBody>
          <a:bodyPr/>
          <a:lstStyle/>
          <a:p>
            <a:r>
              <a:rPr lang="fr-FR"/>
              <a:t>Réunion thèse RAFBIOALG | Matricon Lucie  </a:t>
            </a:r>
            <a:endParaRPr lang="en-GB" dirty="0"/>
          </a:p>
        </p:txBody>
      </p:sp>
      <p:sp>
        <p:nvSpPr>
          <p:cNvPr id="6" name="Slide Number Placeholder 5"/>
          <p:cNvSpPr>
            <a:spLocks noGrp="1"/>
          </p:cNvSpPr>
          <p:nvPr>
            <p:ph type="sldNum" sz="quarter" idx="12"/>
          </p:nvPr>
        </p:nvSpPr>
        <p:spPr/>
        <p:txBody>
          <a:bodyPr/>
          <a:lstStyle/>
          <a:p>
            <a:fld id="{03D1673A-3A73-4920-8A71-886F90E4ACC9}" type="slidenum">
              <a:rPr lang="en-GB" smtClean="0"/>
              <a:t>‹N°›</a:t>
            </a:fld>
            <a:endParaRPr lang="en-GB" dirty="0"/>
          </a:p>
        </p:txBody>
      </p:sp>
    </p:spTree>
    <p:extLst>
      <p:ext uri="{BB962C8B-B14F-4D97-AF65-F5344CB8AC3E}">
        <p14:creationId xmlns:p14="http://schemas.microsoft.com/office/powerpoint/2010/main" val="4148055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fr-FR"/>
              <a:t>Modifiez le style du titre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Modifier les styles du texte du masque</a:t>
            </a:r>
          </a:p>
        </p:txBody>
      </p:sp>
      <p:sp>
        <p:nvSpPr>
          <p:cNvPr id="4" name="Date Placeholder 3"/>
          <p:cNvSpPr>
            <a:spLocks noGrp="1"/>
          </p:cNvSpPr>
          <p:nvPr>
            <p:ph type="dt" sz="half" idx="10"/>
          </p:nvPr>
        </p:nvSpPr>
        <p:spPr/>
        <p:txBody>
          <a:bodyPr/>
          <a:lstStyle/>
          <a:p>
            <a:endParaRPr lang="en-GB" dirty="0"/>
          </a:p>
        </p:txBody>
      </p:sp>
      <p:sp>
        <p:nvSpPr>
          <p:cNvPr id="5" name="Footer Placeholder 4"/>
          <p:cNvSpPr>
            <a:spLocks noGrp="1"/>
          </p:cNvSpPr>
          <p:nvPr>
            <p:ph type="ftr" sz="quarter" idx="11"/>
          </p:nvPr>
        </p:nvSpPr>
        <p:spPr/>
        <p:txBody>
          <a:bodyPr/>
          <a:lstStyle/>
          <a:p>
            <a:r>
              <a:rPr lang="fr-FR"/>
              <a:t>Réunion thèse RAFBIOALG | Matricon Lucie  </a:t>
            </a:r>
            <a:endParaRPr lang="en-GB" dirty="0"/>
          </a:p>
        </p:txBody>
      </p:sp>
      <p:sp>
        <p:nvSpPr>
          <p:cNvPr id="6" name="Slide Number Placeholder 5"/>
          <p:cNvSpPr>
            <a:spLocks noGrp="1"/>
          </p:cNvSpPr>
          <p:nvPr>
            <p:ph type="sldNum" sz="quarter" idx="12"/>
          </p:nvPr>
        </p:nvSpPr>
        <p:spPr/>
        <p:txBody>
          <a:bodyPr/>
          <a:lstStyle/>
          <a:p>
            <a:fld id="{03D1673A-3A73-4920-8A71-886F90E4ACC9}" type="slidenum">
              <a:rPr lang="en-GB" smtClean="0"/>
              <a:t>‹N°›</a:t>
            </a:fld>
            <a:endParaRPr lang="en-GB" dirty="0"/>
          </a:p>
        </p:txBody>
      </p:sp>
    </p:spTree>
    <p:extLst>
      <p:ext uri="{BB962C8B-B14F-4D97-AF65-F5344CB8AC3E}">
        <p14:creationId xmlns:p14="http://schemas.microsoft.com/office/powerpoint/2010/main" val="27597108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Date Placeholder 4"/>
          <p:cNvSpPr>
            <a:spLocks noGrp="1"/>
          </p:cNvSpPr>
          <p:nvPr>
            <p:ph type="dt" sz="half" idx="10"/>
          </p:nvPr>
        </p:nvSpPr>
        <p:spPr/>
        <p:txBody>
          <a:bodyPr/>
          <a:lstStyle/>
          <a:p>
            <a:endParaRPr lang="en-GB" dirty="0"/>
          </a:p>
        </p:txBody>
      </p:sp>
      <p:sp>
        <p:nvSpPr>
          <p:cNvPr id="6" name="Footer Placeholder 5"/>
          <p:cNvSpPr>
            <a:spLocks noGrp="1"/>
          </p:cNvSpPr>
          <p:nvPr>
            <p:ph type="ftr" sz="quarter" idx="11"/>
          </p:nvPr>
        </p:nvSpPr>
        <p:spPr/>
        <p:txBody>
          <a:bodyPr/>
          <a:lstStyle/>
          <a:p>
            <a:r>
              <a:rPr lang="fr-FR"/>
              <a:t>Réunion thèse RAFBIOALG | Matricon Lucie  </a:t>
            </a:r>
            <a:endParaRPr lang="en-GB" dirty="0"/>
          </a:p>
        </p:txBody>
      </p:sp>
      <p:sp>
        <p:nvSpPr>
          <p:cNvPr id="7" name="Slide Number Placeholder 6"/>
          <p:cNvSpPr>
            <a:spLocks noGrp="1"/>
          </p:cNvSpPr>
          <p:nvPr>
            <p:ph type="sldNum" sz="quarter" idx="12"/>
          </p:nvPr>
        </p:nvSpPr>
        <p:spPr/>
        <p:txBody>
          <a:bodyPr/>
          <a:lstStyle/>
          <a:p>
            <a:fld id="{03D1673A-3A73-4920-8A71-886F90E4ACC9}" type="slidenum">
              <a:rPr lang="en-GB" smtClean="0"/>
              <a:t>‹N°›</a:t>
            </a:fld>
            <a:endParaRPr lang="en-GB" dirty="0"/>
          </a:p>
        </p:txBody>
      </p:sp>
    </p:spTree>
    <p:extLst>
      <p:ext uri="{BB962C8B-B14F-4D97-AF65-F5344CB8AC3E}">
        <p14:creationId xmlns:p14="http://schemas.microsoft.com/office/powerpoint/2010/main" val="41950950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fr-FR"/>
              <a:t>Modifiez le style du titre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4" name="Content Placeholder 3"/>
          <p:cNvSpPr>
            <a:spLocks noGrp="1"/>
          </p:cNvSpPr>
          <p:nvPr>
            <p:ph sz="half" idx="2"/>
          </p:nvPr>
        </p:nvSpPr>
        <p:spPr>
          <a:xfrm>
            <a:off x="629842" y="2505075"/>
            <a:ext cx="3868340" cy="368458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6" name="Content Placeholder 5"/>
          <p:cNvSpPr>
            <a:spLocks noGrp="1"/>
          </p:cNvSpPr>
          <p:nvPr>
            <p:ph sz="quarter" idx="4"/>
          </p:nvPr>
        </p:nvSpPr>
        <p:spPr>
          <a:xfrm>
            <a:off x="4629150" y="2505075"/>
            <a:ext cx="3887391" cy="368458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Date Placeholder 6"/>
          <p:cNvSpPr>
            <a:spLocks noGrp="1"/>
          </p:cNvSpPr>
          <p:nvPr>
            <p:ph type="dt" sz="half" idx="10"/>
          </p:nvPr>
        </p:nvSpPr>
        <p:spPr/>
        <p:txBody>
          <a:bodyPr/>
          <a:lstStyle/>
          <a:p>
            <a:endParaRPr lang="en-GB" dirty="0"/>
          </a:p>
        </p:txBody>
      </p:sp>
      <p:sp>
        <p:nvSpPr>
          <p:cNvPr id="8" name="Footer Placeholder 7"/>
          <p:cNvSpPr>
            <a:spLocks noGrp="1"/>
          </p:cNvSpPr>
          <p:nvPr>
            <p:ph type="ftr" sz="quarter" idx="11"/>
          </p:nvPr>
        </p:nvSpPr>
        <p:spPr/>
        <p:txBody>
          <a:bodyPr/>
          <a:lstStyle/>
          <a:p>
            <a:r>
              <a:rPr lang="fr-FR"/>
              <a:t>Réunion thèse RAFBIOALG | Matricon Lucie  </a:t>
            </a:r>
            <a:endParaRPr lang="en-GB" dirty="0"/>
          </a:p>
        </p:txBody>
      </p:sp>
      <p:sp>
        <p:nvSpPr>
          <p:cNvPr id="9" name="Slide Number Placeholder 8"/>
          <p:cNvSpPr>
            <a:spLocks noGrp="1"/>
          </p:cNvSpPr>
          <p:nvPr>
            <p:ph type="sldNum" sz="quarter" idx="12"/>
          </p:nvPr>
        </p:nvSpPr>
        <p:spPr/>
        <p:txBody>
          <a:bodyPr/>
          <a:lstStyle/>
          <a:p>
            <a:fld id="{03D1673A-3A73-4920-8A71-886F90E4ACC9}" type="slidenum">
              <a:rPr lang="en-GB" smtClean="0"/>
              <a:t>‹N°›</a:t>
            </a:fld>
            <a:endParaRPr lang="en-GB" dirty="0"/>
          </a:p>
        </p:txBody>
      </p:sp>
    </p:spTree>
    <p:extLst>
      <p:ext uri="{BB962C8B-B14F-4D97-AF65-F5344CB8AC3E}">
        <p14:creationId xmlns:p14="http://schemas.microsoft.com/office/powerpoint/2010/main" val="7331876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Date Placeholder 2"/>
          <p:cNvSpPr>
            <a:spLocks noGrp="1"/>
          </p:cNvSpPr>
          <p:nvPr>
            <p:ph type="dt" sz="half" idx="10"/>
          </p:nvPr>
        </p:nvSpPr>
        <p:spPr/>
        <p:txBody>
          <a:bodyPr/>
          <a:lstStyle/>
          <a:p>
            <a:endParaRPr lang="en-GB" dirty="0"/>
          </a:p>
        </p:txBody>
      </p:sp>
      <p:sp>
        <p:nvSpPr>
          <p:cNvPr id="4" name="Footer Placeholder 3"/>
          <p:cNvSpPr>
            <a:spLocks noGrp="1"/>
          </p:cNvSpPr>
          <p:nvPr>
            <p:ph type="ftr" sz="quarter" idx="11"/>
          </p:nvPr>
        </p:nvSpPr>
        <p:spPr/>
        <p:txBody>
          <a:bodyPr/>
          <a:lstStyle/>
          <a:p>
            <a:r>
              <a:rPr lang="fr-FR"/>
              <a:t>Réunion thèse RAFBIOALG | Matricon Lucie  </a:t>
            </a:r>
            <a:endParaRPr lang="en-GB" dirty="0"/>
          </a:p>
        </p:txBody>
      </p:sp>
      <p:sp>
        <p:nvSpPr>
          <p:cNvPr id="5" name="Slide Number Placeholder 4"/>
          <p:cNvSpPr>
            <a:spLocks noGrp="1"/>
          </p:cNvSpPr>
          <p:nvPr>
            <p:ph type="sldNum" sz="quarter" idx="12"/>
          </p:nvPr>
        </p:nvSpPr>
        <p:spPr/>
        <p:txBody>
          <a:bodyPr/>
          <a:lstStyle/>
          <a:p>
            <a:fld id="{03D1673A-3A73-4920-8A71-886F90E4ACC9}" type="slidenum">
              <a:rPr lang="en-GB" smtClean="0"/>
              <a:t>‹N°›</a:t>
            </a:fld>
            <a:endParaRPr lang="en-GB" dirty="0"/>
          </a:p>
        </p:txBody>
      </p:sp>
    </p:spTree>
    <p:extLst>
      <p:ext uri="{BB962C8B-B14F-4D97-AF65-F5344CB8AC3E}">
        <p14:creationId xmlns:p14="http://schemas.microsoft.com/office/powerpoint/2010/main" val="40749100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GB" dirty="0"/>
          </a:p>
        </p:txBody>
      </p:sp>
      <p:sp>
        <p:nvSpPr>
          <p:cNvPr id="3" name="Footer Placeholder 2"/>
          <p:cNvSpPr>
            <a:spLocks noGrp="1"/>
          </p:cNvSpPr>
          <p:nvPr>
            <p:ph type="ftr" sz="quarter" idx="11"/>
          </p:nvPr>
        </p:nvSpPr>
        <p:spPr/>
        <p:txBody>
          <a:bodyPr/>
          <a:lstStyle/>
          <a:p>
            <a:r>
              <a:rPr lang="fr-FR"/>
              <a:t>Réunion thèse RAFBIOALG | Matricon Lucie  </a:t>
            </a:r>
            <a:endParaRPr lang="en-GB" dirty="0"/>
          </a:p>
        </p:txBody>
      </p:sp>
      <p:sp>
        <p:nvSpPr>
          <p:cNvPr id="4" name="Slide Number Placeholder 3"/>
          <p:cNvSpPr>
            <a:spLocks noGrp="1"/>
          </p:cNvSpPr>
          <p:nvPr>
            <p:ph type="sldNum" sz="quarter" idx="12"/>
          </p:nvPr>
        </p:nvSpPr>
        <p:spPr/>
        <p:txBody>
          <a:bodyPr/>
          <a:lstStyle/>
          <a:p>
            <a:fld id="{03D1673A-3A73-4920-8A71-886F90E4ACC9}" type="slidenum">
              <a:rPr lang="en-GB" smtClean="0"/>
              <a:t>‹N°›</a:t>
            </a:fld>
            <a:endParaRPr lang="en-GB" dirty="0"/>
          </a:p>
        </p:txBody>
      </p:sp>
    </p:spTree>
    <p:extLst>
      <p:ext uri="{BB962C8B-B14F-4D97-AF65-F5344CB8AC3E}">
        <p14:creationId xmlns:p14="http://schemas.microsoft.com/office/powerpoint/2010/main" val="18623166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fr-FR"/>
              <a:t>Modifiez le style du titre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Modifier les styles du texte du masque</a:t>
            </a:r>
          </a:p>
        </p:txBody>
      </p:sp>
      <p:sp>
        <p:nvSpPr>
          <p:cNvPr id="5" name="Date Placeholder 4"/>
          <p:cNvSpPr>
            <a:spLocks noGrp="1"/>
          </p:cNvSpPr>
          <p:nvPr>
            <p:ph type="dt" sz="half" idx="10"/>
          </p:nvPr>
        </p:nvSpPr>
        <p:spPr/>
        <p:txBody>
          <a:bodyPr/>
          <a:lstStyle/>
          <a:p>
            <a:endParaRPr lang="en-GB" dirty="0"/>
          </a:p>
        </p:txBody>
      </p:sp>
      <p:sp>
        <p:nvSpPr>
          <p:cNvPr id="6" name="Footer Placeholder 5"/>
          <p:cNvSpPr>
            <a:spLocks noGrp="1"/>
          </p:cNvSpPr>
          <p:nvPr>
            <p:ph type="ftr" sz="quarter" idx="11"/>
          </p:nvPr>
        </p:nvSpPr>
        <p:spPr/>
        <p:txBody>
          <a:bodyPr/>
          <a:lstStyle/>
          <a:p>
            <a:r>
              <a:rPr lang="fr-FR"/>
              <a:t>Réunion thèse RAFBIOALG | Matricon Lucie  </a:t>
            </a:r>
            <a:endParaRPr lang="en-GB" dirty="0"/>
          </a:p>
        </p:txBody>
      </p:sp>
      <p:sp>
        <p:nvSpPr>
          <p:cNvPr id="7" name="Slide Number Placeholder 6"/>
          <p:cNvSpPr>
            <a:spLocks noGrp="1"/>
          </p:cNvSpPr>
          <p:nvPr>
            <p:ph type="sldNum" sz="quarter" idx="12"/>
          </p:nvPr>
        </p:nvSpPr>
        <p:spPr/>
        <p:txBody>
          <a:bodyPr/>
          <a:lstStyle/>
          <a:p>
            <a:fld id="{03D1673A-3A73-4920-8A71-886F90E4ACC9}" type="slidenum">
              <a:rPr lang="en-GB" smtClean="0"/>
              <a:t>‹N°›</a:t>
            </a:fld>
            <a:endParaRPr lang="en-GB" dirty="0"/>
          </a:p>
        </p:txBody>
      </p:sp>
    </p:spTree>
    <p:extLst>
      <p:ext uri="{BB962C8B-B14F-4D97-AF65-F5344CB8AC3E}">
        <p14:creationId xmlns:p14="http://schemas.microsoft.com/office/powerpoint/2010/main" val="12601810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fr-FR"/>
              <a:t>Modifiez le style du titre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dirty="0"/>
              <a:t>Cliquez sur l'icône pour ajouter une image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Modifier les styles du texte du masque</a:t>
            </a:r>
          </a:p>
        </p:txBody>
      </p:sp>
      <p:sp>
        <p:nvSpPr>
          <p:cNvPr id="5" name="Date Placeholder 4"/>
          <p:cNvSpPr>
            <a:spLocks noGrp="1"/>
          </p:cNvSpPr>
          <p:nvPr>
            <p:ph type="dt" sz="half" idx="10"/>
          </p:nvPr>
        </p:nvSpPr>
        <p:spPr/>
        <p:txBody>
          <a:bodyPr/>
          <a:lstStyle/>
          <a:p>
            <a:endParaRPr lang="en-GB" dirty="0"/>
          </a:p>
        </p:txBody>
      </p:sp>
      <p:sp>
        <p:nvSpPr>
          <p:cNvPr id="6" name="Footer Placeholder 5"/>
          <p:cNvSpPr>
            <a:spLocks noGrp="1"/>
          </p:cNvSpPr>
          <p:nvPr>
            <p:ph type="ftr" sz="quarter" idx="11"/>
          </p:nvPr>
        </p:nvSpPr>
        <p:spPr/>
        <p:txBody>
          <a:bodyPr/>
          <a:lstStyle/>
          <a:p>
            <a:r>
              <a:rPr lang="fr-FR"/>
              <a:t>Réunion thèse RAFBIOALG | Matricon Lucie  </a:t>
            </a:r>
            <a:endParaRPr lang="en-GB" dirty="0"/>
          </a:p>
        </p:txBody>
      </p:sp>
      <p:sp>
        <p:nvSpPr>
          <p:cNvPr id="7" name="Slide Number Placeholder 6"/>
          <p:cNvSpPr>
            <a:spLocks noGrp="1"/>
          </p:cNvSpPr>
          <p:nvPr>
            <p:ph type="sldNum" sz="quarter" idx="12"/>
          </p:nvPr>
        </p:nvSpPr>
        <p:spPr/>
        <p:txBody>
          <a:bodyPr/>
          <a:lstStyle/>
          <a:p>
            <a:fld id="{03D1673A-3A73-4920-8A71-886F90E4ACC9}" type="slidenum">
              <a:rPr lang="en-GB" smtClean="0"/>
              <a:t>‹N°›</a:t>
            </a:fld>
            <a:endParaRPr lang="en-GB" dirty="0"/>
          </a:p>
        </p:txBody>
      </p:sp>
    </p:spTree>
    <p:extLst>
      <p:ext uri="{BB962C8B-B14F-4D97-AF65-F5344CB8AC3E}">
        <p14:creationId xmlns:p14="http://schemas.microsoft.com/office/powerpoint/2010/main" val="34134753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fr-FR"/>
              <a:t>Modifiez le style du titre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GB" dirty="0"/>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fr-FR"/>
              <a:t>Réunion thèse RAFBIOALG | Matricon Lucie  </a:t>
            </a:r>
            <a:endParaRPr lang="en-GB" dirty="0"/>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3D1673A-3A73-4920-8A71-886F90E4ACC9}" type="slidenum">
              <a:rPr lang="en-GB" smtClean="0"/>
              <a:t>‹N°›</a:t>
            </a:fld>
            <a:endParaRPr lang="en-GB" dirty="0"/>
          </a:p>
        </p:txBody>
      </p:sp>
    </p:spTree>
    <p:extLst>
      <p:ext uri="{BB962C8B-B14F-4D97-AF65-F5344CB8AC3E}">
        <p14:creationId xmlns:p14="http://schemas.microsoft.com/office/powerpoint/2010/main" val="2114423566"/>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6" r:id="rId13"/>
    <p:sldLayoutId id="2147483677" r:id="rId14"/>
    <p:sldLayoutId id="2147483679" r:id="rId15"/>
    <p:sldLayoutId id="2147483680" r:id="rId16"/>
    <p:sldLayoutId id="2147483681" r:id="rId17"/>
    <p:sldLayoutId id="2147483682" r:id="rId18"/>
    <p:sldLayoutId id="2147483683" r:id="rId19"/>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3.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8" Type="http://schemas.openxmlformats.org/officeDocument/2006/relationships/image" Target="../media/image15.jpeg"/><Relationship Id="rId7"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12.xml"/><Relationship Id="rId6" Type="http://schemas.openxmlformats.org/officeDocument/2006/relationships/image" Target="../media/image39.png"/><Relationship Id="rId5" Type="http://schemas.openxmlformats.org/officeDocument/2006/relationships/image" Target="../media/image38.png"/><Relationship Id="rId9" Type="http://schemas.openxmlformats.org/officeDocument/2006/relationships/image" Target="../media/image16.png"/></Relationships>
</file>

<file path=ppt/slides/_rels/slide13.xml.rels><?xml version="1.0" encoding="UTF-8" standalone="yes"?>
<Relationships xmlns="http://schemas.openxmlformats.org/package/2006/relationships"><Relationship Id="rId13" Type="http://schemas.openxmlformats.org/officeDocument/2006/relationships/image" Target="../media/image58.png"/><Relationship Id="rId3" Type="http://schemas.openxmlformats.org/officeDocument/2006/relationships/image" Target="../media/image17.png"/><Relationship Id="rId7" Type="http://schemas.openxmlformats.org/officeDocument/2006/relationships/chart" Target="../charts/chart1.xml"/><Relationship Id="rId12" Type="http://schemas.openxmlformats.org/officeDocument/2006/relationships/chart" Target="../charts/chart2.xml"/><Relationship Id="rId2" Type="http://schemas.openxmlformats.org/officeDocument/2006/relationships/notesSlide" Target="../notesSlides/notesSlide13.xml"/><Relationship Id="rId1" Type="http://schemas.openxmlformats.org/officeDocument/2006/relationships/slideLayout" Target="../slideLayouts/slideLayout12.xml"/><Relationship Id="rId6" Type="http://schemas.openxmlformats.org/officeDocument/2006/relationships/image" Target="../media/image20.png"/><Relationship Id="rId11" Type="http://schemas.openxmlformats.org/officeDocument/2006/relationships/image" Target="../media/image21.png"/><Relationship Id="rId5" Type="http://schemas.openxmlformats.org/officeDocument/2006/relationships/image" Target="../media/image19.png"/><Relationship Id="rId15" Type="http://schemas.openxmlformats.org/officeDocument/2006/relationships/image" Target="../media/image60.png"/><Relationship Id="rId10" Type="http://schemas.openxmlformats.org/officeDocument/2006/relationships/image" Target="../media/image56.png"/><Relationship Id="rId4" Type="http://schemas.openxmlformats.org/officeDocument/2006/relationships/image" Target="../media/image18.png"/><Relationship Id="rId14" Type="http://schemas.openxmlformats.org/officeDocument/2006/relationships/image" Target="../media/image59.png"/></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1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6.xml"/><Relationship Id="rId1" Type="http://schemas.openxmlformats.org/officeDocument/2006/relationships/slideLayout" Target="../slideLayouts/slideLayout12.xml"/><Relationship Id="rId10" Type="http://schemas.openxmlformats.org/officeDocument/2006/relationships/image" Target="../media/image112.png"/><Relationship Id="rId4" Type="http://schemas.openxmlformats.org/officeDocument/2006/relationships/image" Target="../media/image106.png"/></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hyperlink" Target="https://doi.org/10.1016/j.biombioe.2024.107057" TargetMode="External"/><Relationship Id="rId2" Type="http://schemas.openxmlformats.org/officeDocument/2006/relationships/notesSlide" Target="../notesSlides/notesSlide19.xml"/><Relationship Id="rId1" Type="http://schemas.openxmlformats.org/officeDocument/2006/relationships/slideLayout" Target="../slideLayouts/slideLayout12.xml"/><Relationship Id="rId5" Type="http://schemas.openxmlformats.org/officeDocument/2006/relationships/hyperlink" Target="https://doi.org/10.3390/met11121905" TargetMode="External"/><Relationship Id="rId4" Type="http://schemas.openxmlformats.org/officeDocument/2006/relationships/hyperlink" Target="https://doi.org/10.1016/j.partic.2024.03.009"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2.xml"/><Relationship Id="rId4" Type="http://schemas.openxmlformats.org/officeDocument/2006/relationships/image" Target="../media/image7.jpe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12.xml"/><Relationship Id="rId5" Type="http://schemas.openxmlformats.org/officeDocument/2006/relationships/image" Target="../media/image6.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12.xml"/><Relationship Id="rId5" Type="http://schemas.openxmlformats.org/officeDocument/2006/relationships/image" Target="../media/image11.png"/><Relationship Id="rId4" Type="http://schemas.openxmlformats.org/officeDocument/2006/relationships/image" Target="../media/image10.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1862675"/>
            <a:ext cx="8994988" cy="2000548"/>
          </a:xfrm>
          <a:prstGeom prst="rect">
            <a:avLst/>
          </a:prstGeom>
        </p:spPr>
        <p:txBody>
          <a:bodyPr wrap="square">
            <a:spAutoFit/>
          </a:bodyPr>
          <a:lstStyle/>
          <a:p>
            <a:pPr algn="ctr"/>
            <a:r>
              <a:rPr lang="fr-FR" sz="3600" dirty="0">
                <a:solidFill>
                  <a:srgbClr val="C00000"/>
                </a:solidFill>
              </a:rPr>
              <a:t>Présentation d’un dossier de recherche</a:t>
            </a:r>
          </a:p>
          <a:p>
            <a:pPr algn="ctr"/>
            <a:r>
              <a:rPr lang="fr-FR" sz="3600" dirty="0">
                <a:solidFill>
                  <a:srgbClr val="C00000"/>
                </a:solidFill>
              </a:rPr>
              <a:t>Mise en perspective Didactique </a:t>
            </a:r>
          </a:p>
          <a:p>
            <a:pPr algn="ctr"/>
            <a:endParaRPr lang="fr-FR" sz="2800" dirty="0">
              <a:solidFill>
                <a:srgbClr val="C00000"/>
              </a:solidFill>
            </a:endParaRPr>
          </a:p>
          <a:p>
            <a:pPr algn="ctr"/>
            <a:r>
              <a:rPr lang="fr-FR" sz="2400" dirty="0"/>
              <a:t>Elie Lacombe</a:t>
            </a:r>
          </a:p>
        </p:txBody>
      </p:sp>
      <p:sp>
        <p:nvSpPr>
          <p:cNvPr id="9" name="Rectangle 8">
            <a:extLst>
              <a:ext uri="{FF2B5EF4-FFF2-40B4-BE49-F238E27FC236}">
                <a16:creationId xmlns:a16="http://schemas.microsoft.com/office/drawing/2014/main" id="{99FD9A6B-2819-9144-855C-0A6F528C7CA9}"/>
              </a:ext>
            </a:extLst>
          </p:cNvPr>
          <p:cNvSpPr/>
          <p:nvPr/>
        </p:nvSpPr>
        <p:spPr>
          <a:xfrm>
            <a:off x="0" y="0"/>
            <a:ext cx="9144000" cy="194155"/>
          </a:xfrm>
          <a:prstGeom prst="rect">
            <a:avLst/>
          </a:prstGeom>
          <a:gradFill flip="none" rotWithShape="1">
            <a:gsLst>
              <a:gs pos="46000">
                <a:srgbClr val="9FC883"/>
              </a:gs>
              <a:gs pos="20000">
                <a:srgbClr val="FFC000"/>
              </a:gs>
              <a:gs pos="0">
                <a:srgbClr val="FF0000"/>
              </a:gs>
              <a:gs pos="72000">
                <a:schemeClr val="accent1">
                  <a:lumMod val="60000"/>
                  <a:lumOff val="40000"/>
                </a:schemeClr>
              </a:gs>
              <a:gs pos="100000">
                <a:srgbClr val="7030A0">
                  <a:alpha val="30000"/>
                </a:srgbClr>
              </a:gs>
              <a:gs pos="100000">
                <a:srgbClr val="7030A0">
                  <a:alpha val="31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Tree>
    <p:extLst>
      <p:ext uri="{BB962C8B-B14F-4D97-AF65-F5344CB8AC3E}">
        <p14:creationId xmlns:p14="http://schemas.microsoft.com/office/powerpoint/2010/main" val="5229483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9FD9A6B-2819-9144-855C-0A6F528C7CA9}"/>
              </a:ext>
            </a:extLst>
          </p:cNvPr>
          <p:cNvSpPr/>
          <p:nvPr/>
        </p:nvSpPr>
        <p:spPr>
          <a:xfrm>
            <a:off x="0" y="0"/>
            <a:ext cx="9144000" cy="194155"/>
          </a:xfrm>
          <a:prstGeom prst="rect">
            <a:avLst/>
          </a:prstGeom>
          <a:gradFill flip="none" rotWithShape="1">
            <a:gsLst>
              <a:gs pos="46000">
                <a:srgbClr val="9FC883"/>
              </a:gs>
              <a:gs pos="20000">
                <a:srgbClr val="FFC000"/>
              </a:gs>
              <a:gs pos="0">
                <a:srgbClr val="FF0000"/>
              </a:gs>
              <a:gs pos="72000">
                <a:schemeClr val="accent1">
                  <a:lumMod val="60000"/>
                  <a:lumOff val="40000"/>
                </a:schemeClr>
              </a:gs>
              <a:gs pos="100000">
                <a:srgbClr val="7030A0">
                  <a:alpha val="30000"/>
                </a:srgbClr>
              </a:gs>
              <a:gs pos="100000">
                <a:srgbClr val="7030A0">
                  <a:alpha val="31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 name="ZoneTexte 1">
            <a:extLst>
              <a:ext uri="{FF2B5EF4-FFF2-40B4-BE49-F238E27FC236}">
                <a16:creationId xmlns:a16="http://schemas.microsoft.com/office/drawing/2014/main" id="{ED446353-5638-9C78-B231-FC87D4152C70}"/>
              </a:ext>
            </a:extLst>
          </p:cNvPr>
          <p:cNvSpPr txBox="1"/>
          <p:nvPr/>
        </p:nvSpPr>
        <p:spPr>
          <a:xfrm>
            <a:off x="56850" y="66671"/>
            <a:ext cx="8208912" cy="1015663"/>
          </a:xfrm>
          <a:prstGeom prst="rect">
            <a:avLst/>
          </a:prstGeom>
          <a:noFill/>
        </p:spPr>
        <p:txBody>
          <a:bodyPr wrap="square" rtlCol="0">
            <a:spAutoFit/>
          </a:bodyPr>
          <a:lstStyle/>
          <a:p>
            <a:pPr marL="342900" indent="-342900">
              <a:buAutoNum type="arabicPeriod"/>
            </a:pPr>
            <a:endParaRPr lang="fr-FR" sz="2000" b="1" dirty="0">
              <a:latin typeface="CMU Sans Serif" panose="02000603000000000000" pitchFamily="2" charset="0"/>
              <a:ea typeface="CMU Sans Serif" panose="02000603000000000000" pitchFamily="2" charset="0"/>
              <a:cs typeface="CMU Sans Serif" panose="02000603000000000000" pitchFamily="2" charset="0"/>
            </a:endParaRPr>
          </a:p>
          <a:p>
            <a:r>
              <a:rPr lang="fr-FR" sz="2000" b="1" dirty="0">
                <a:latin typeface="CMU Sans Serif" panose="02000603000000000000" pitchFamily="2" charset="0"/>
                <a:ea typeface="CMU Sans Serif" panose="02000603000000000000" pitchFamily="2" charset="0"/>
                <a:cs typeface="CMU Sans Serif" panose="02000603000000000000" pitchFamily="2" charset="0"/>
              </a:rPr>
              <a:t>4. Mes travaux de recherche</a:t>
            </a:r>
          </a:p>
          <a:p>
            <a:pPr marL="342900" indent="-342900">
              <a:buFont typeface="+mj-lt"/>
              <a:buAutoNum type="arabicPeriod"/>
            </a:pPr>
            <a:endParaRPr lang="fr-FR" sz="2000" b="1" dirty="0">
              <a:latin typeface="CMU Sans Serif" panose="02000603000000000000" pitchFamily="2" charset="0"/>
              <a:ea typeface="CMU Sans Serif" panose="02000603000000000000" pitchFamily="2" charset="0"/>
              <a:cs typeface="CMU Sans Serif" panose="02000603000000000000" pitchFamily="2" charset="0"/>
            </a:endParaRPr>
          </a:p>
        </p:txBody>
      </p:sp>
      <p:sp>
        <p:nvSpPr>
          <p:cNvPr id="7" name="Espace réservé du contenu 7">
            <a:extLst>
              <a:ext uri="{FF2B5EF4-FFF2-40B4-BE49-F238E27FC236}">
                <a16:creationId xmlns:a16="http://schemas.microsoft.com/office/drawing/2014/main" id="{E8A7A1FB-F922-045F-B591-05C05E2402FC}"/>
              </a:ext>
            </a:extLst>
          </p:cNvPr>
          <p:cNvSpPr txBox="1">
            <a:spLocks/>
          </p:cNvSpPr>
          <p:nvPr/>
        </p:nvSpPr>
        <p:spPr>
          <a:xfrm>
            <a:off x="296265" y="2044696"/>
            <a:ext cx="3850918" cy="908048"/>
          </a:xfrm>
          <a:prstGeom prst="rect">
            <a:avLst/>
          </a:prstGeom>
        </p:spPr>
        <p:txBody>
          <a:bodyPr vert="horz" lIns="0" tIns="0" rIns="0" bIns="0" rtlCol="0">
            <a:normAutofit/>
          </a:bodyPr>
          <a:lstStyle>
            <a:lvl1pPr marL="342900" indent="-342900" algn="l" defTabSz="914400" rtl="0" eaLnBrk="1" latinLnBrk="0" hangingPunct="1">
              <a:lnSpc>
                <a:spcPct val="90000"/>
              </a:lnSpc>
              <a:spcBef>
                <a:spcPts val="1000"/>
              </a:spcBef>
              <a:buClr>
                <a:schemeClr val="accent2"/>
              </a:buClr>
              <a:buSzPct val="125000"/>
              <a:buFont typeface="Arial" pitchFamily="34" charset="0"/>
              <a:buChar char="•"/>
              <a:defRPr sz="2000" kern="1200">
                <a:solidFill>
                  <a:schemeClr val="accent5"/>
                </a:solidFill>
                <a:latin typeface="+mn-lt"/>
                <a:ea typeface="+mn-ea"/>
                <a:cs typeface="+mn-cs"/>
              </a:defRPr>
            </a:lvl1pPr>
            <a:lvl2pPr marL="801688" indent="-360363" algn="l" defTabSz="914400" rtl="0" eaLnBrk="1" latinLnBrk="0" hangingPunct="1">
              <a:lnSpc>
                <a:spcPct val="90000"/>
              </a:lnSpc>
              <a:spcBef>
                <a:spcPts val="500"/>
              </a:spcBef>
              <a:buClr>
                <a:schemeClr val="accent5"/>
              </a:buClr>
              <a:buSzPct val="125000"/>
              <a:buFont typeface="Arial" panose="020B0604020202020204" pitchFamily="34" charset="0"/>
              <a:buChar char="•"/>
              <a:defRPr sz="1800" kern="1200">
                <a:solidFill>
                  <a:schemeClr val="tx1"/>
                </a:solidFill>
                <a:latin typeface="+mn-lt"/>
                <a:ea typeface="+mn-ea"/>
                <a:cs typeface="+mn-cs"/>
              </a:defRPr>
            </a:lvl2pPr>
            <a:lvl3pPr marL="1171575" indent="-285750" algn="l" defTabSz="914400" rtl="0" eaLnBrk="1" latinLnBrk="0" hangingPunct="1">
              <a:lnSpc>
                <a:spcPct val="90000"/>
              </a:lnSpc>
              <a:spcBef>
                <a:spcPts val="500"/>
              </a:spcBef>
              <a:buClr>
                <a:schemeClr val="accent2"/>
              </a:buClr>
              <a:buSzPct val="125000"/>
              <a:buFont typeface="Arial" panose="020B0604020202020204" pitchFamily="34" charset="0"/>
              <a:buChar char="•"/>
              <a:defRPr sz="1600" kern="1200">
                <a:solidFill>
                  <a:schemeClr val="tx1"/>
                </a:solidFill>
                <a:latin typeface="+mn-lt"/>
                <a:ea typeface="+mn-ea"/>
                <a:cs typeface="+mn-cs"/>
              </a:defRPr>
            </a:lvl3pPr>
            <a:lvl4pPr marL="1704975" indent="-287338" algn="l" defTabSz="914400" rtl="0" eaLnBrk="1" latinLnBrk="0" hangingPunct="1">
              <a:lnSpc>
                <a:spcPct val="90000"/>
              </a:lnSpc>
              <a:spcBef>
                <a:spcPts val="500"/>
              </a:spcBef>
              <a:buClr>
                <a:schemeClr val="accent6"/>
              </a:buClr>
              <a:buSzPct val="125000"/>
              <a:buFont typeface="Arial" pitchFamily="34" charset="0"/>
              <a:buChar char="•"/>
              <a:defRPr sz="1400" kern="1200">
                <a:solidFill>
                  <a:schemeClr val="accent5"/>
                </a:solidFill>
                <a:latin typeface="+mn-lt"/>
                <a:ea typeface="+mn-ea"/>
                <a:cs typeface="+mn-cs"/>
              </a:defRPr>
            </a:lvl4pPr>
            <a:lvl5pPr marL="2152650" indent="-114300" algn="l" defTabSz="914400" rtl="0" eaLnBrk="1" latinLnBrk="0" hangingPunct="1">
              <a:lnSpc>
                <a:spcPct val="90000"/>
              </a:lnSpc>
              <a:spcBef>
                <a:spcPts val="500"/>
              </a:spcBef>
              <a:buSzPct val="125000"/>
              <a:buFont typeface="Arial" panose="020B0604020202020204" pitchFamily="34" charset="0"/>
              <a:buChar char="•"/>
              <a:defRPr sz="12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Tx/>
              <a:buFont typeface="Wingdings" panose="05000000000000000000" pitchFamily="2" charset="2"/>
              <a:buChar char="ü"/>
            </a:pPr>
            <a:endParaRPr lang="fr-FR" dirty="0">
              <a:solidFill>
                <a:schemeClr val="tx1"/>
              </a:solidFill>
            </a:endParaRPr>
          </a:p>
        </p:txBody>
      </p:sp>
      <p:pic>
        <p:nvPicPr>
          <p:cNvPr id="65" name="Image 64">
            <a:extLst>
              <a:ext uri="{FF2B5EF4-FFF2-40B4-BE49-F238E27FC236}">
                <a16:creationId xmlns:a16="http://schemas.microsoft.com/office/drawing/2014/main" id="{E040BF77-A09F-3518-9835-9F11349FA6A3}"/>
              </a:ext>
            </a:extLst>
          </p:cNvPr>
          <p:cNvPicPr>
            <a:picLocks noChangeAspect="1"/>
          </p:cNvPicPr>
          <p:nvPr/>
        </p:nvPicPr>
        <p:blipFill>
          <a:blip r:embed="rId3"/>
          <a:stretch>
            <a:fillRect/>
          </a:stretch>
        </p:blipFill>
        <p:spPr>
          <a:xfrm>
            <a:off x="5065710" y="701380"/>
            <a:ext cx="4007230" cy="4007230"/>
          </a:xfrm>
          <a:prstGeom prst="rect">
            <a:avLst/>
          </a:prstGeom>
        </p:spPr>
      </p:pic>
      <p:sp>
        <p:nvSpPr>
          <p:cNvPr id="66" name="ZoneTexte 65">
            <a:extLst>
              <a:ext uri="{FF2B5EF4-FFF2-40B4-BE49-F238E27FC236}">
                <a16:creationId xmlns:a16="http://schemas.microsoft.com/office/drawing/2014/main" id="{2167F2B0-4336-ED41-30F5-551E49A7F728}"/>
              </a:ext>
            </a:extLst>
          </p:cNvPr>
          <p:cNvSpPr txBox="1"/>
          <p:nvPr/>
        </p:nvSpPr>
        <p:spPr>
          <a:xfrm>
            <a:off x="1684557" y="1390899"/>
            <a:ext cx="1074333" cy="369332"/>
          </a:xfrm>
          <a:prstGeom prst="rect">
            <a:avLst/>
          </a:prstGeom>
          <a:noFill/>
          <a:ln>
            <a:solidFill>
              <a:schemeClr val="bg2">
                <a:lumMod val="25000"/>
              </a:schemeClr>
            </a:solidFill>
          </a:ln>
        </p:spPr>
        <p:txBody>
          <a:bodyPr wrap="none" rtlCol="0">
            <a:spAutoFit/>
          </a:bodyPr>
          <a:lstStyle/>
          <a:p>
            <a:r>
              <a:rPr lang="fr-FR" dirty="0"/>
              <a:t>Biomasse</a:t>
            </a:r>
          </a:p>
        </p:txBody>
      </p:sp>
      <p:sp>
        <p:nvSpPr>
          <p:cNvPr id="69" name="Rectangle : coins arrondis 68">
            <a:extLst>
              <a:ext uri="{FF2B5EF4-FFF2-40B4-BE49-F238E27FC236}">
                <a16:creationId xmlns:a16="http://schemas.microsoft.com/office/drawing/2014/main" id="{CB401C42-564B-0D4B-6A54-42345F961B36}"/>
              </a:ext>
            </a:extLst>
          </p:cNvPr>
          <p:cNvSpPr/>
          <p:nvPr/>
        </p:nvSpPr>
        <p:spPr>
          <a:xfrm>
            <a:off x="296265" y="4813304"/>
            <a:ext cx="5575898" cy="1696972"/>
          </a:xfrm>
          <a:prstGeom prst="roundRect">
            <a:avLst/>
          </a:prstGeom>
          <a:solidFill>
            <a:schemeClr val="bg1">
              <a:lumMod val="85000"/>
            </a:schemeClr>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b="1" dirty="0">
                <a:solidFill>
                  <a:schemeClr val="tx1"/>
                </a:solidFill>
              </a:rPr>
              <a:t>Application didactique : </a:t>
            </a:r>
          </a:p>
          <a:p>
            <a:pPr marL="285750" indent="-285750">
              <a:buFontTx/>
              <a:buChar char="-"/>
            </a:pPr>
            <a:r>
              <a:rPr lang="fr-FR" dirty="0">
                <a:solidFill>
                  <a:schemeClr val="tx1"/>
                </a:solidFill>
              </a:rPr>
              <a:t>Calcul de la cinétique de dégradation thermique </a:t>
            </a:r>
          </a:p>
          <a:p>
            <a:pPr marL="285750" indent="-285750">
              <a:buFontTx/>
              <a:buChar char="-"/>
            </a:pPr>
            <a:r>
              <a:rPr lang="fr-FR" dirty="0">
                <a:solidFill>
                  <a:schemeClr val="tx1"/>
                </a:solidFill>
              </a:rPr>
              <a:t>Dépendance en température (loi d’Arrhenius) </a:t>
            </a:r>
          </a:p>
          <a:p>
            <a:pPr marL="285750" indent="-285750">
              <a:buFontTx/>
              <a:buChar char="-"/>
            </a:pPr>
            <a:r>
              <a:rPr lang="fr-FR" dirty="0">
                <a:solidFill>
                  <a:schemeClr val="tx1"/>
                </a:solidFill>
              </a:rPr>
              <a:t>Discussions sur le régime chimique/thermique de la transformation en ATG</a:t>
            </a:r>
          </a:p>
        </p:txBody>
      </p:sp>
      <p:cxnSp>
        <p:nvCxnSpPr>
          <p:cNvPr id="71" name="Connecteur droit avec flèche 70">
            <a:extLst>
              <a:ext uri="{FF2B5EF4-FFF2-40B4-BE49-F238E27FC236}">
                <a16:creationId xmlns:a16="http://schemas.microsoft.com/office/drawing/2014/main" id="{46D69244-3CBB-1519-8C5F-7CDE065682BD}"/>
              </a:ext>
            </a:extLst>
          </p:cNvPr>
          <p:cNvCxnSpPr>
            <a:cxnSpLocks/>
            <a:stCxn id="66" idx="2"/>
            <a:endCxn id="79" idx="0"/>
          </p:cNvCxnSpPr>
          <p:nvPr/>
        </p:nvCxnSpPr>
        <p:spPr>
          <a:xfrm flipH="1">
            <a:off x="877379" y="1760231"/>
            <a:ext cx="1344345" cy="535225"/>
          </a:xfrm>
          <a:prstGeom prst="straightConnector1">
            <a:avLst/>
          </a:prstGeom>
          <a:ln w="28575">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2" name="Connecteur droit avec flèche 71">
            <a:extLst>
              <a:ext uri="{FF2B5EF4-FFF2-40B4-BE49-F238E27FC236}">
                <a16:creationId xmlns:a16="http://schemas.microsoft.com/office/drawing/2014/main" id="{A44CF927-18E5-3B8F-92AA-8663EB3649D7}"/>
              </a:ext>
            </a:extLst>
          </p:cNvPr>
          <p:cNvCxnSpPr>
            <a:cxnSpLocks/>
            <a:stCxn id="66" idx="2"/>
            <a:endCxn id="80" idx="0"/>
          </p:cNvCxnSpPr>
          <p:nvPr/>
        </p:nvCxnSpPr>
        <p:spPr>
          <a:xfrm>
            <a:off x="2221724" y="1760231"/>
            <a:ext cx="12696" cy="538716"/>
          </a:xfrm>
          <a:prstGeom prst="straightConnector1">
            <a:avLst/>
          </a:prstGeom>
          <a:ln w="28575">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6" name="Connecteur droit avec flèche 75">
            <a:extLst>
              <a:ext uri="{FF2B5EF4-FFF2-40B4-BE49-F238E27FC236}">
                <a16:creationId xmlns:a16="http://schemas.microsoft.com/office/drawing/2014/main" id="{158BB235-97A3-BE80-07D5-5F60A1DBD022}"/>
              </a:ext>
            </a:extLst>
          </p:cNvPr>
          <p:cNvCxnSpPr>
            <a:cxnSpLocks/>
            <a:stCxn id="66" idx="2"/>
            <a:endCxn id="81" idx="0"/>
          </p:cNvCxnSpPr>
          <p:nvPr/>
        </p:nvCxnSpPr>
        <p:spPr>
          <a:xfrm>
            <a:off x="2221724" y="1760231"/>
            <a:ext cx="1299889" cy="535233"/>
          </a:xfrm>
          <a:prstGeom prst="straightConnector1">
            <a:avLst/>
          </a:prstGeom>
          <a:ln w="28575">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9" name="ZoneTexte 78">
            <a:extLst>
              <a:ext uri="{FF2B5EF4-FFF2-40B4-BE49-F238E27FC236}">
                <a16:creationId xmlns:a16="http://schemas.microsoft.com/office/drawing/2014/main" id="{D1075AFA-5DBC-CA7D-BFF0-AD7D978A26FB}"/>
              </a:ext>
            </a:extLst>
          </p:cNvPr>
          <p:cNvSpPr txBox="1"/>
          <p:nvPr/>
        </p:nvSpPr>
        <p:spPr>
          <a:xfrm>
            <a:off x="340213" y="2295456"/>
            <a:ext cx="1074332" cy="369332"/>
          </a:xfrm>
          <a:prstGeom prst="rect">
            <a:avLst/>
          </a:prstGeom>
          <a:solidFill>
            <a:schemeClr val="accent2">
              <a:lumMod val="20000"/>
              <a:lumOff val="80000"/>
            </a:schemeClr>
          </a:solidFill>
        </p:spPr>
        <p:txBody>
          <a:bodyPr wrap="square" rtlCol="0">
            <a:spAutoFit/>
          </a:bodyPr>
          <a:lstStyle/>
          <a:p>
            <a:r>
              <a:rPr lang="fr-FR" dirty="0"/>
              <a:t>Cellulose</a:t>
            </a:r>
          </a:p>
        </p:txBody>
      </p:sp>
      <p:sp>
        <p:nvSpPr>
          <p:cNvPr id="80" name="ZoneTexte 79">
            <a:extLst>
              <a:ext uri="{FF2B5EF4-FFF2-40B4-BE49-F238E27FC236}">
                <a16:creationId xmlns:a16="http://schemas.microsoft.com/office/drawing/2014/main" id="{A9477292-DA99-AAFE-8BF1-E9989001A07A}"/>
              </a:ext>
            </a:extLst>
          </p:cNvPr>
          <p:cNvSpPr txBox="1"/>
          <p:nvPr/>
        </p:nvSpPr>
        <p:spPr>
          <a:xfrm>
            <a:off x="1401341" y="2298947"/>
            <a:ext cx="1666157" cy="369332"/>
          </a:xfrm>
          <a:prstGeom prst="rect">
            <a:avLst/>
          </a:prstGeom>
          <a:solidFill>
            <a:schemeClr val="accent4">
              <a:lumMod val="20000"/>
              <a:lumOff val="80000"/>
            </a:schemeClr>
          </a:solidFill>
        </p:spPr>
        <p:txBody>
          <a:bodyPr wrap="square" rtlCol="0">
            <a:spAutoFit/>
          </a:bodyPr>
          <a:lstStyle/>
          <a:p>
            <a:pPr algn="ctr"/>
            <a:r>
              <a:rPr lang="fr-FR" dirty="0" err="1"/>
              <a:t>Hémiceluloses</a:t>
            </a:r>
            <a:r>
              <a:rPr lang="fr-FR" dirty="0"/>
              <a:t> </a:t>
            </a:r>
          </a:p>
        </p:txBody>
      </p:sp>
      <p:sp>
        <p:nvSpPr>
          <p:cNvPr id="81" name="ZoneTexte 80">
            <a:extLst>
              <a:ext uri="{FF2B5EF4-FFF2-40B4-BE49-F238E27FC236}">
                <a16:creationId xmlns:a16="http://schemas.microsoft.com/office/drawing/2014/main" id="{0CE08478-4D45-47A9-564D-5787F8FD56F4}"/>
              </a:ext>
            </a:extLst>
          </p:cNvPr>
          <p:cNvSpPr txBox="1"/>
          <p:nvPr/>
        </p:nvSpPr>
        <p:spPr>
          <a:xfrm>
            <a:off x="3068383" y="2295464"/>
            <a:ext cx="906459" cy="369332"/>
          </a:xfrm>
          <a:prstGeom prst="rect">
            <a:avLst/>
          </a:prstGeom>
          <a:solidFill>
            <a:schemeClr val="accent6">
              <a:lumMod val="20000"/>
              <a:lumOff val="80000"/>
            </a:schemeClr>
          </a:solidFill>
        </p:spPr>
        <p:txBody>
          <a:bodyPr wrap="square" rtlCol="0">
            <a:spAutoFit/>
          </a:bodyPr>
          <a:lstStyle/>
          <a:p>
            <a:r>
              <a:rPr lang="fr-FR" dirty="0"/>
              <a:t>Lignine</a:t>
            </a:r>
          </a:p>
        </p:txBody>
      </p:sp>
      <p:sp>
        <p:nvSpPr>
          <p:cNvPr id="96" name="ZoneTexte 95">
            <a:extLst>
              <a:ext uri="{FF2B5EF4-FFF2-40B4-BE49-F238E27FC236}">
                <a16:creationId xmlns:a16="http://schemas.microsoft.com/office/drawing/2014/main" id="{69DDE2C8-C04A-1336-D38C-653A68F64487}"/>
              </a:ext>
            </a:extLst>
          </p:cNvPr>
          <p:cNvSpPr txBox="1"/>
          <p:nvPr/>
        </p:nvSpPr>
        <p:spPr>
          <a:xfrm>
            <a:off x="978711" y="2750412"/>
            <a:ext cx="4572000" cy="369332"/>
          </a:xfrm>
          <a:prstGeom prst="rect">
            <a:avLst/>
          </a:prstGeom>
          <a:noFill/>
        </p:spPr>
        <p:txBody>
          <a:bodyPr wrap="square">
            <a:spAutoFit/>
          </a:bodyPr>
          <a:lstStyle/>
          <a:p>
            <a:r>
              <a:rPr lang="fr-FR" dirty="0"/>
              <a:t>Dégradation (200 – 300 °C)</a:t>
            </a:r>
          </a:p>
        </p:txBody>
      </p:sp>
      <p:sp>
        <p:nvSpPr>
          <p:cNvPr id="97" name="Accolade fermante 96">
            <a:extLst>
              <a:ext uri="{FF2B5EF4-FFF2-40B4-BE49-F238E27FC236}">
                <a16:creationId xmlns:a16="http://schemas.microsoft.com/office/drawing/2014/main" id="{56874D80-0529-4893-E40F-A6C4B52A0886}"/>
              </a:ext>
            </a:extLst>
          </p:cNvPr>
          <p:cNvSpPr/>
          <p:nvPr/>
        </p:nvSpPr>
        <p:spPr>
          <a:xfrm rot="5400000">
            <a:off x="1950888" y="1487611"/>
            <a:ext cx="369333" cy="3678579"/>
          </a:xfrm>
          <a:prstGeom prst="rightBrace">
            <a:avLst>
              <a:gd name="adj1" fmla="val 79465"/>
              <a:gd name="adj2" fmla="val 50000"/>
            </a:avLst>
          </a:prstGeom>
          <a:ln w="28575">
            <a:solidFill>
              <a:schemeClr val="bg2">
                <a:lumMod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cxnSp>
        <p:nvCxnSpPr>
          <p:cNvPr id="98" name="Connecteur droit avec flèche 97">
            <a:extLst>
              <a:ext uri="{FF2B5EF4-FFF2-40B4-BE49-F238E27FC236}">
                <a16:creationId xmlns:a16="http://schemas.microsoft.com/office/drawing/2014/main" id="{C6D21C6C-8D53-0836-4450-FB96AE284C52}"/>
              </a:ext>
            </a:extLst>
          </p:cNvPr>
          <p:cNvCxnSpPr>
            <a:cxnSpLocks/>
          </p:cNvCxnSpPr>
          <p:nvPr/>
        </p:nvCxnSpPr>
        <p:spPr>
          <a:xfrm>
            <a:off x="2140010" y="3506652"/>
            <a:ext cx="0" cy="354165"/>
          </a:xfrm>
          <a:prstGeom prst="straightConnector1">
            <a:avLst/>
          </a:prstGeom>
          <a:ln w="28575">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0" name="ZoneTexte 99">
            <a:extLst>
              <a:ext uri="{FF2B5EF4-FFF2-40B4-BE49-F238E27FC236}">
                <a16:creationId xmlns:a16="http://schemas.microsoft.com/office/drawing/2014/main" id="{26F7A1FA-7B7F-7C4D-5E45-9513591127FC}"/>
              </a:ext>
            </a:extLst>
          </p:cNvPr>
          <p:cNvSpPr txBox="1"/>
          <p:nvPr/>
        </p:nvSpPr>
        <p:spPr>
          <a:xfrm>
            <a:off x="1450103" y="3900315"/>
            <a:ext cx="1687706" cy="369332"/>
          </a:xfrm>
          <a:prstGeom prst="rect">
            <a:avLst/>
          </a:prstGeom>
          <a:noFill/>
          <a:ln>
            <a:noFill/>
          </a:ln>
        </p:spPr>
        <p:txBody>
          <a:bodyPr wrap="none" rtlCol="0">
            <a:spAutoFit/>
          </a:bodyPr>
          <a:lstStyle/>
          <a:p>
            <a:r>
              <a:rPr lang="fr-FR" dirty="0"/>
              <a:t>Char + Volatiles</a:t>
            </a:r>
          </a:p>
        </p:txBody>
      </p:sp>
      <p:sp>
        <p:nvSpPr>
          <p:cNvPr id="105" name="ZoneTexte 104">
            <a:extLst>
              <a:ext uri="{FF2B5EF4-FFF2-40B4-BE49-F238E27FC236}">
                <a16:creationId xmlns:a16="http://schemas.microsoft.com/office/drawing/2014/main" id="{88C9B9FD-6006-E1B2-B189-960C0B056DF7}"/>
              </a:ext>
            </a:extLst>
          </p:cNvPr>
          <p:cNvSpPr txBox="1"/>
          <p:nvPr/>
        </p:nvSpPr>
        <p:spPr>
          <a:xfrm>
            <a:off x="6431817" y="5184260"/>
            <a:ext cx="2440232" cy="646331"/>
          </a:xfrm>
          <a:prstGeom prst="rect">
            <a:avLst/>
          </a:prstGeom>
          <a:noFill/>
        </p:spPr>
        <p:txBody>
          <a:bodyPr wrap="square">
            <a:spAutoFit/>
          </a:bodyPr>
          <a:lstStyle/>
          <a:p>
            <a:r>
              <a:rPr lang="fr-FR" dirty="0">
                <a:solidFill>
                  <a:schemeClr val="tx1"/>
                </a:solidFill>
              </a:rPr>
              <a:t>Utilisation de l’outil numérique (Python)</a:t>
            </a:r>
            <a:endParaRPr lang="fr-FR" dirty="0"/>
          </a:p>
        </p:txBody>
      </p:sp>
      <p:cxnSp>
        <p:nvCxnSpPr>
          <p:cNvPr id="106" name="Connecteur droit avec flèche 105">
            <a:extLst>
              <a:ext uri="{FF2B5EF4-FFF2-40B4-BE49-F238E27FC236}">
                <a16:creationId xmlns:a16="http://schemas.microsoft.com/office/drawing/2014/main" id="{E9D6080D-0B13-D81A-74FA-BF8AC29B851F}"/>
              </a:ext>
            </a:extLst>
          </p:cNvPr>
          <p:cNvCxnSpPr>
            <a:cxnSpLocks/>
          </p:cNvCxnSpPr>
          <p:nvPr/>
        </p:nvCxnSpPr>
        <p:spPr>
          <a:xfrm flipH="1">
            <a:off x="5359400" y="5372117"/>
            <a:ext cx="1068143" cy="0"/>
          </a:xfrm>
          <a:prstGeom prst="straightConnector1">
            <a:avLst/>
          </a:prstGeom>
          <a:ln w="381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9" name="Ellipse 108">
            <a:extLst>
              <a:ext uri="{FF2B5EF4-FFF2-40B4-BE49-F238E27FC236}">
                <a16:creationId xmlns:a16="http://schemas.microsoft.com/office/drawing/2014/main" id="{B6FA798C-99CF-ED5D-5BBA-0848C79307AA}"/>
              </a:ext>
            </a:extLst>
          </p:cNvPr>
          <p:cNvSpPr/>
          <p:nvPr/>
        </p:nvSpPr>
        <p:spPr>
          <a:xfrm>
            <a:off x="3354565" y="325289"/>
            <a:ext cx="1613481" cy="1229861"/>
          </a:xfrm>
          <a:prstGeom prst="ellipse">
            <a:avLst/>
          </a:prstGeom>
          <a:solidFill>
            <a:srgbClr val="7030A0">
              <a:alpha val="54118"/>
            </a:srgb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fr-FR" b="1" dirty="0">
                <a:latin typeface="Calibri" panose="020F0502020204030204" pitchFamily="34" charset="0"/>
                <a:cs typeface="Calibri" panose="020F0502020204030204" pitchFamily="34" charset="0"/>
              </a:rPr>
              <a:t>Etude cinétique chimique</a:t>
            </a:r>
            <a:endParaRPr lang="fr-FR" sz="1200" b="1" dirty="0">
              <a:latin typeface="Calibri" panose="020F0502020204030204" pitchFamily="34" charset="0"/>
              <a:cs typeface="Calibri" panose="020F0502020204030204" pitchFamily="34" charset="0"/>
            </a:endParaRPr>
          </a:p>
        </p:txBody>
      </p:sp>
      <p:sp>
        <p:nvSpPr>
          <p:cNvPr id="110" name="ZoneTexte 109">
            <a:extLst>
              <a:ext uri="{FF2B5EF4-FFF2-40B4-BE49-F238E27FC236}">
                <a16:creationId xmlns:a16="http://schemas.microsoft.com/office/drawing/2014/main" id="{81CD9F8A-2102-EEB8-D26F-72C48D64ECA4}"/>
              </a:ext>
            </a:extLst>
          </p:cNvPr>
          <p:cNvSpPr txBox="1"/>
          <p:nvPr/>
        </p:nvSpPr>
        <p:spPr>
          <a:xfrm>
            <a:off x="5359400" y="402869"/>
            <a:ext cx="2440232" cy="369332"/>
          </a:xfrm>
          <a:prstGeom prst="rect">
            <a:avLst/>
          </a:prstGeom>
          <a:noFill/>
        </p:spPr>
        <p:txBody>
          <a:bodyPr wrap="square">
            <a:spAutoFit/>
          </a:bodyPr>
          <a:lstStyle/>
          <a:p>
            <a:r>
              <a:rPr lang="fr-FR" dirty="0">
                <a:solidFill>
                  <a:schemeClr val="tx1"/>
                </a:solidFill>
              </a:rPr>
              <a:t>Mesure en ATG/DSC</a:t>
            </a:r>
            <a:endParaRPr lang="fr-FR" dirty="0"/>
          </a:p>
        </p:txBody>
      </p:sp>
    </p:spTree>
    <p:extLst>
      <p:ext uri="{BB962C8B-B14F-4D97-AF65-F5344CB8AC3E}">
        <p14:creationId xmlns:p14="http://schemas.microsoft.com/office/powerpoint/2010/main" val="26574385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9FD9A6B-2819-9144-855C-0A6F528C7CA9}"/>
              </a:ext>
            </a:extLst>
          </p:cNvPr>
          <p:cNvSpPr/>
          <p:nvPr/>
        </p:nvSpPr>
        <p:spPr>
          <a:xfrm>
            <a:off x="0" y="0"/>
            <a:ext cx="9144000" cy="194155"/>
          </a:xfrm>
          <a:prstGeom prst="rect">
            <a:avLst/>
          </a:prstGeom>
          <a:gradFill flip="none" rotWithShape="1">
            <a:gsLst>
              <a:gs pos="46000">
                <a:srgbClr val="9FC883"/>
              </a:gs>
              <a:gs pos="20000">
                <a:srgbClr val="FFC000"/>
              </a:gs>
              <a:gs pos="0">
                <a:srgbClr val="FF0000"/>
              </a:gs>
              <a:gs pos="72000">
                <a:schemeClr val="accent1">
                  <a:lumMod val="60000"/>
                  <a:lumOff val="40000"/>
                </a:schemeClr>
              </a:gs>
              <a:gs pos="100000">
                <a:srgbClr val="7030A0">
                  <a:alpha val="30000"/>
                </a:srgbClr>
              </a:gs>
              <a:gs pos="100000">
                <a:srgbClr val="7030A0">
                  <a:alpha val="31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 name="ZoneTexte 1">
            <a:extLst>
              <a:ext uri="{FF2B5EF4-FFF2-40B4-BE49-F238E27FC236}">
                <a16:creationId xmlns:a16="http://schemas.microsoft.com/office/drawing/2014/main" id="{ED446353-5638-9C78-B231-FC87D4152C70}"/>
              </a:ext>
            </a:extLst>
          </p:cNvPr>
          <p:cNvSpPr txBox="1"/>
          <p:nvPr/>
        </p:nvSpPr>
        <p:spPr>
          <a:xfrm>
            <a:off x="132478" y="30088"/>
            <a:ext cx="8208912" cy="1015663"/>
          </a:xfrm>
          <a:prstGeom prst="rect">
            <a:avLst/>
          </a:prstGeom>
          <a:noFill/>
        </p:spPr>
        <p:txBody>
          <a:bodyPr wrap="square" rtlCol="0">
            <a:spAutoFit/>
          </a:bodyPr>
          <a:lstStyle/>
          <a:p>
            <a:pPr marL="342900" indent="-342900">
              <a:buAutoNum type="arabicPeriod"/>
            </a:pPr>
            <a:endParaRPr lang="fr-FR" sz="2000" b="1" dirty="0">
              <a:latin typeface="CMU Sans Serif" panose="02000603000000000000" pitchFamily="2" charset="0"/>
              <a:ea typeface="CMU Sans Serif" panose="02000603000000000000" pitchFamily="2" charset="0"/>
              <a:cs typeface="CMU Sans Serif" panose="02000603000000000000" pitchFamily="2" charset="0"/>
            </a:endParaRPr>
          </a:p>
          <a:p>
            <a:r>
              <a:rPr lang="fr-FR" sz="2000" b="1" dirty="0">
                <a:latin typeface="CMU Sans Serif" panose="02000603000000000000" pitchFamily="2" charset="0"/>
                <a:ea typeface="CMU Sans Serif" panose="02000603000000000000" pitchFamily="2" charset="0"/>
                <a:cs typeface="CMU Sans Serif" panose="02000603000000000000" pitchFamily="2" charset="0"/>
              </a:rPr>
              <a:t>4. Mes travaux de recherche</a:t>
            </a:r>
          </a:p>
          <a:p>
            <a:pPr marL="342900" indent="-342900">
              <a:buFont typeface="+mj-lt"/>
              <a:buAutoNum type="arabicPeriod"/>
            </a:pPr>
            <a:endParaRPr lang="fr-FR" sz="2000" b="1" dirty="0">
              <a:latin typeface="CMU Sans Serif" panose="02000603000000000000" pitchFamily="2" charset="0"/>
              <a:ea typeface="CMU Sans Serif" panose="02000603000000000000" pitchFamily="2" charset="0"/>
              <a:cs typeface="CMU Sans Serif" panose="02000603000000000000" pitchFamily="2" charset="0"/>
            </a:endParaRPr>
          </a:p>
        </p:txBody>
      </p:sp>
      <p:pic>
        <p:nvPicPr>
          <p:cNvPr id="3" name="Vidéo rablage2">
            <a:hlinkClick r:id="" action="ppaction://media"/>
            <a:extLst>
              <a:ext uri="{FF2B5EF4-FFF2-40B4-BE49-F238E27FC236}">
                <a16:creationId xmlns:a16="http://schemas.microsoft.com/office/drawing/2014/main" id="{DC065DBA-E14D-C182-ADD4-3F697CD4F40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76224" y="1446857"/>
            <a:ext cx="8436560" cy="4745565"/>
          </a:xfrm>
          <a:prstGeom prst="rect">
            <a:avLst/>
          </a:prstGeom>
        </p:spPr>
      </p:pic>
      <p:grpSp>
        <p:nvGrpSpPr>
          <p:cNvPr id="4" name="Groupe 3">
            <a:extLst>
              <a:ext uri="{FF2B5EF4-FFF2-40B4-BE49-F238E27FC236}">
                <a16:creationId xmlns:a16="http://schemas.microsoft.com/office/drawing/2014/main" id="{2CAAB751-78B2-9921-8069-FE26FE9DC96D}"/>
              </a:ext>
            </a:extLst>
          </p:cNvPr>
          <p:cNvGrpSpPr/>
          <p:nvPr/>
        </p:nvGrpSpPr>
        <p:grpSpPr>
          <a:xfrm>
            <a:off x="2423926" y="6237835"/>
            <a:ext cx="4541155" cy="355693"/>
            <a:chOff x="2392382" y="6102843"/>
            <a:chExt cx="4541155" cy="355693"/>
          </a:xfrm>
        </p:grpSpPr>
        <p:grpSp>
          <p:nvGrpSpPr>
            <p:cNvPr id="5" name="Groupe 4">
              <a:extLst>
                <a:ext uri="{FF2B5EF4-FFF2-40B4-BE49-F238E27FC236}">
                  <a16:creationId xmlns:a16="http://schemas.microsoft.com/office/drawing/2014/main" id="{7596975F-6B83-F699-0DE3-A6A872FB5BD4}"/>
                </a:ext>
              </a:extLst>
            </p:cNvPr>
            <p:cNvGrpSpPr/>
            <p:nvPr/>
          </p:nvGrpSpPr>
          <p:grpSpPr>
            <a:xfrm>
              <a:off x="2533685" y="6365056"/>
              <a:ext cx="3869154" cy="93480"/>
              <a:chOff x="3207366" y="6417234"/>
              <a:chExt cx="3869154" cy="93480"/>
            </a:xfrm>
          </p:grpSpPr>
          <p:cxnSp>
            <p:nvCxnSpPr>
              <p:cNvPr id="11" name="Connecteur droit 10">
                <a:extLst>
                  <a:ext uri="{FF2B5EF4-FFF2-40B4-BE49-F238E27FC236}">
                    <a16:creationId xmlns:a16="http://schemas.microsoft.com/office/drawing/2014/main" id="{87C7E2E7-E141-2649-2132-4EDB8E9EEA3B}"/>
                  </a:ext>
                </a:extLst>
              </p:cNvPr>
              <p:cNvCxnSpPr>
                <a:cxnSpLocks/>
              </p:cNvCxnSpPr>
              <p:nvPr/>
            </p:nvCxnSpPr>
            <p:spPr>
              <a:xfrm flipH="1">
                <a:off x="3211218" y="6510714"/>
                <a:ext cx="3865302"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2" name="Connecteur droit 11">
                <a:extLst>
                  <a:ext uri="{FF2B5EF4-FFF2-40B4-BE49-F238E27FC236}">
                    <a16:creationId xmlns:a16="http://schemas.microsoft.com/office/drawing/2014/main" id="{16C738E4-A0CF-BA6D-11A9-0EE93728F00F}"/>
                  </a:ext>
                </a:extLst>
              </p:cNvPr>
              <p:cNvCxnSpPr>
                <a:cxnSpLocks/>
              </p:cNvCxnSpPr>
              <p:nvPr/>
            </p:nvCxnSpPr>
            <p:spPr>
              <a:xfrm flipV="1">
                <a:off x="3207366" y="6423341"/>
                <a:ext cx="0" cy="87373"/>
              </a:xfrm>
              <a:prstGeom prst="line">
                <a:avLst/>
              </a:prstGeom>
              <a:ln w="19050"/>
            </p:spPr>
            <p:style>
              <a:lnRef idx="1">
                <a:schemeClr val="dk1"/>
              </a:lnRef>
              <a:fillRef idx="0">
                <a:schemeClr val="dk1"/>
              </a:fillRef>
              <a:effectRef idx="0">
                <a:schemeClr val="dk1"/>
              </a:effectRef>
              <a:fontRef idx="minor">
                <a:schemeClr val="tx1"/>
              </a:fontRef>
            </p:style>
          </p:cxnSp>
          <p:cxnSp>
            <p:nvCxnSpPr>
              <p:cNvPr id="13" name="Connecteur droit 12">
                <a:extLst>
                  <a:ext uri="{FF2B5EF4-FFF2-40B4-BE49-F238E27FC236}">
                    <a16:creationId xmlns:a16="http://schemas.microsoft.com/office/drawing/2014/main" id="{51458945-8A01-8763-77FA-0175AE312173}"/>
                  </a:ext>
                </a:extLst>
              </p:cNvPr>
              <p:cNvCxnSpPr>
                <a:cxnSpLocks/>
              </p:cNvCxnSpPr>
              <p:nvPr/>
            </p:nvCxnSpPr>
            <p:spPr>
              <a:xfrm flipV="1">
                <a:off x="3975991" y="6422893"/>
                <a:ext cx="0" cy="87373"/>
              </a:xfrm>
              <a:prstGeom prst="line">
                <a:avLst/>
              </a:prstGeom>
              <a:ln w="19050"/>
            </p:spPr>
            <p:style>
              <a:lnRef idx="1">
                <a:schemeClr val="dk1"/>
              </a:lnRef>
              <a:fillRef idx="0">
                <a:schemeClr val="dk1"/>
              </a:fillRef>
              <a:effectRef idx="0">
                <a:schemeClr val="dk1"/>
              </a:effectRef>
              <a:fontRef idx="minor">
                <a:schemeClr val="tx1"/>
              </a:fontRef>
            </p:style>
          </p:cxnSp>
          <p:cxnSp>
            <p:nvCxnSpPr>
              <p:cNvPr id="14" name="Connecteur droit 13">
                <a:extLst>
                  <a:ext uri="{FF2B5EF4-FFF2-40B4-BE49-F238E27FC236}">
                    <a16:creationId xmlns:a16="http://schemas.microsoft.com/office/drawing/2014/main" id="{B6461291-CFAD-AAA7-1BD3-8FDA98FE117C}"/>
                  </a:ext>
                </a:extLst>
              </p:cNvPr>
              <p:cNvCxnSpPr>
                <a:cxnSpLocks/>
              </p:cNvCxnSpPr>
              <p:nvPr/>
            </p:nvCxnSpPr>
            <p:spPr>
              <a:xfrm flipV="1">
                <a:off x="5143869" y="6417234"/>
                <a:ext cx="0" cy="87373"/>
              </a:xfrm>
              <a:prstGeom prst="line">
                <a:avLst/>
              </a:prstGeom>
              <a:ln w="19050"/>
            </p:spPr>
            <p:style>
              <a:lnRef idx="1">
                <a:schemeClr val="dk1"/>
              </a:lnRef>
              <a:fillRef idx="0">
                <a:schemeClr val="dk1"/>
              </a:fillRef>
              <a:effectRef idx="0">
                <a:schemeClr val="dk1"/>
              </a:effectRef>
              <a:fontRef idx="minor">
                <a:schemeClr val="tx1"/>
              </a:fontRef>
            </p:style>
          </p:cxnSp>
          <p:cxnSp>
            <p:nvCxnSpPr>
              <p:cNvPr id="15" name="Connecteur droit 14">
                <a:extLst>
                  <a:ext uri="{FF2B5EF4-FFF2-40B4-BE49-F238E27FC236}">
                    <a16:creationId xmlns:a16="http://schemas.microsoft.com/office/drawing/2014/main" id="{F7C6550A-0779-B02D-E4FF-08177E1E8FAF}"/>
                  </a:ext>
                </a:extLst>
              </p:cNvPr>
              <p:cNvCxnSpPr>
                <a:cxnSpLocks/>
              </p:cNvCxnSpPr>
              <p:nvPr/>
            </p:nvCxnSpPr>
            <p:spPr>
              <a:xfrm flipV="1">
                <a:off x="7076520" y="6417234"/>
                <a:ext cx="0" cy="87373"/>
              </a:xfrm>
              <a:prstGeom prst="line">
                <a:avLst/>
              </a:prstGeom>
              <a:ln w="19050"/>
            </p:spPr>
            <p:style>
              <a:lnRef idx="1">
                <a:schemeClr val="dk1"/>
              </a:lnRef>
              <a:fillRef idx="0">
                <a:schemeClr val="dk1"/>
              </a:fillRef>
              <a:effectRef idx="0">
                <a:schemeClr val="dk1"/>
              </a:effectRef>
              <a:fontRef idx="minor">
                <a:schemeClr val="tx1"/>
              </a:fontRef>
            </p:style>
          </p:cxnSp>
        </p:grpSp>
        <p:sp>
          <p:nvSpPr>
            <p:cNvPr id="6" name="Rectangle 5">
              <a:extLst>
                <a:ext uri="{FF2B5EF4-FFF2-40B4-BE49-F238E27FC236}">
                  <a16:creationId xmlns:a16="http://schemas.microsoft.com/office/drawing/2014/main" id="{D16627EF-F663-B3A6-35BC-8E3105FB3BA8}"/>
                </a:ext>
              </a:extLst>
            </p:cNvPr>
            <p:cNvSpPr/>
            <p:nvPr/>
          </p:nvSpPr>
          <p:spPr>
            <a:xfrm>
              <a:off x="2392382" y="6109787"/>
              <a:ext cx="282605" cy="3288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rPr>
                <a:t>0</a:t>
              </a:r>
            </a:p>
          </p:txBody>
        </p:sp>
        <p:sp>
          <p:nvSpPr>
            <p:cNvPr id="7" name="Rectangle 6">
              <a:extLst>
                <a:ext uri="{FF2B5EF4-FFF2-40B4-BE49-F238E27FC236}">
                  <a16:creationId xmlns:a16="http://schemas.microsoft.com/office/drawing/2014/main" id="{22FA75D0-C29F-4C08-435A-28926D8A05BF}"/>
                </a:ext>
              </a:extLst>
            </p:cNvPr>
            <p:cNvSpPr/>
            <p:nvPr/>
          </p:nvSpPr>
          <p:spPr>
            <a:xfrm>
              <a:off x="3073525" y="6109787"/>
              <a:ext cx="457570" cy="3288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rPr>
                <a:t>10</a:t>
              </a:r>
            </a:p>
          </p:txBody>
        </p:sp>
        <p:sp>
          <p:nvSpPr>
            <p:cNvPr id="8" name="Rectangle 7">
              <a:extLst>
                <a:ext uri="{FF2B5EF4-FFF2-40B4-BE49-F238E27FC236}">
                  <a16:creationId xmlns:a16="http://schemas.microsoft.com/office/drawing/2014/main" id="{48A6645F-705F-C3E0-D0F7-77BAE9E8C2CC}"/>
                </a:ext>
              </a:extLst>
            </p:cNvPr>
            <p:cNvSpPr/>
            <p:nvPr/>
          </p:nvSpPr>
          <p:spPr>
            <a:xfrm>
              <a:off x="4236934" y="6109787"/>
              <a:ext cx="457570" cy="3288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rPr>
                <a:t>25</a:t>
              </a:r>
            </a:p>
          </p:txBody>
        </p:sp>
        <p:sp>
          <p:nvSpPr>
            <p:cNvPr id="10" name="Rectangle 9">
              <a:extLst>
                <a:ext uri="{FF2B5EF4-FFF2-40B4-BE49-F238E27FC236}">
                  <a16:creationId xmlns:a16="http://schemas.microsoft.com/office/drawing/2014/main" id="{3AADCA0D-EF00-7338-5C71-958732E3B903}"/>
                </a:ext>
              </a:extLst>
            </p:cNvPr>
            <p:cNvSpPr/>
            <p:nvPr/>
          </p:nvSpPr>
          <p:spPr>
            <a:xfrm>
              <a:off x="6127204" y="6102843"/>
              <a:ext cx="806333" cy="3288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rPr>
                <a:t>50 cm</a:t>
              </a:r>
            </a:p>
          </p:txBody>
        </p:sp>
      </p:grpSp>
      <p:sp>
        <p:nvSpPr>
          <p:cNvPr id="16" name="Ellipse 15">
            <a:extLst>
              <a:ext uri="{FF2B5EF4-FFF2-40B4-BE49-F238E27FC236}">
                <a16:creationId xmlns:a16="http://schemas.microsoft.com/office/drawing/2014/main" id="{D9E7D676-3E3E-8DF1-70FC-3ED4ACB58D0E}"/>
              </a:ext>
            </a:extLst>
          </p:cNvPr>
          <p:cNvSpPr/>
          <p:nvPr/>
        </p:nvSpPr>
        <p:spPr>
          <a:xfrm>
            <a:off x="4018099" y="200999"/>
            <a:ext cx="2109105" cy="1081002"/>
          </a:xfrm>
          <a:prstGeom prst="ellipse">
            <a:avLst/>
          </a:prstGeom>
          <a:solidFill>
            <a:srgbClr val="548235">
              <a:alpha val="54118"/>
            </a:srgb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fr-FR" b="1" dirty="0">
                <a:latin typeface="Calibri" panose="020F0502020204030204" pitchFamily="34" charset="0"/>
                <a:cs typeface="Calibri" panose="020F0502020204030204" pitchFamily="34" charset="0"/>
              </a:rPr>
              <a:t>Transport de la biomasse</a:t>
            </a:r>
          </a:p>
        </p:txBody>
      </p:sp>
    </p:spTree>
    <p:extLst>
      <p:ext uri="{BB962C8B-B14F-4D97-AF65-F5344CB8AC3E}">
        <p14:creationId xmlns:p14="http://schemas.microsoft.com/office/powerpoint/2010/main" val="2915531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72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9FD9A6B-2819-9144-855C-0A6F528C7CA9}"/>
              </a:ext>
            </a:extLst>
          </p:cNvPr>
          <p:cNvSpPr/>
          <p:nvPr/>
        </p:nvSpPr>
        <p:spPr>
          <a:xfrm>
            <a:off x="0" y="0"/>
            <a:ext cx="9144000" cy="194155"/>
          </a:xfrm>
          <a:prstGeom prst="rect">
            <a:avLst/>
          </a:prstGeom>
          <a:gradFill flip="none" rotWithShape="1">
            <a:gsLst>
              <a:gs pos="46000">
                <a:srgbClr val="9FC883"/>
              </a:gs>
              <a:gs pos="20000">
                <a:srgbClr val="FFC000"/>
              </a:gs>
              <a:gs pos="0">
                <a:srgbClr val="FF0000"/>
              </a:gs>
              <a:gs pos="72000">
                <a:schemeClr val="accent1">
                  <a:lumMod val="60000"/>
                  <a:lumOff val="40000"/>
                </a:schemeClr>
              </a:gs>
              <a:gs pos="100000">
                <a:srgbClr val="7030A0">
                  <a:alpha val="30000"/>
                </a:srgbClr>
              </a:gs>
              <a:gs pos="100000">
                <a:srgbClr val="7030A0">
                  <a:alpha val="31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 name="ZoneTexte 1">
            <a:extLst>
              <a:ext uri="{FF2B5EF4-FFF2-40B4-BE49-F238E27FC236}">
                <a16:creationId xmlns:a16="http://schemas.microsoft.com/office/drawing/2014/main" id="{ED446353-5638-9C78-B231-FC87D4152C70}"/>
              </a:ext>
            </a:extLst>
          </p:cNvPr>
          <p:cNvSpPr txBox="1"/>
          <p:nvPr/>
        </p:nvSpPr>
        <p:spPr>
          <a:xfrm>
            <a:off x="310382" y="0"/>
            <a:ext cx="8208912" cy="1015663"/>
          </a:xfrm>
          <a:prstGeom prst="rect">
            <a:avLst/>
          </a:prstGeom>
          <a:noFill/>
        </p:spPr>
        <p:txBody>
          <a:bodyPr wrap="square" rtlCol="0">
            <a:spAutoFit/>
          </a:bodyPr>
          <a:lstStyle/>
          <a:p>
            <a:pPr marL="342900" indent="-342900">
              <a:buAutoNum type="arabicPeriod"/>
            </a:pPr>
            <a:endParaRPr lang="fr-FR" sz="2000" b="1" dirty="0">
              <a:latin typeface="CMU Sans Serif" panose="02000603000000000000" pitchFamily="2" charset="0"/>
              <a:ea typeface="CMU Sans Serif" panose="02000603000000000000" pitchFamily="2" charset="0"/>
              <a:cs typeface="CMU Sans Serif" panose="02000603000000000000" pitchFamily="2" charset="0"/>
            </a:endParaRPr>
          </a:p>
          <a:p>
            <a:r>
              <a:rPr lang="fr-FR" sz="2000" b="1" dirty="0">
                <a:latin typeface="CMU Sans Serif" panose="02000603000000000000" pitchFamily="2" charset="0"/>
                <a:ea typeface="CMU Sans Serif" panose="02000603000000000000" pitchFamily="2" charset="0"/>
                <a:cs typeface="CMU Sans Serif" panose="02000603000000000000" pitchFamily="2" charset="0"/>
              </a:rPr>
              <a:t>4. Mes travaux de recherche</a:t>
            </a:r>
          </a:p>
          <a:p>
            <a:pPr marL="342900" indent="-342900">
              <a:buFont typeface="+mj-lt"/>
              <a:buAutoNum type="arabicPeriod"/>
            </a:pPr>
            <a:endParaRPr lang="fr-FR" sz="2000" b="1" dirty="0">
              <a:latin typeface="CMU Sans Serif" panose="02000603000000000000" pitchFamily="2" charset="0"/>
              <a:ea typeface="CMU Sans Serif" panose="02000603000000000000" pitchFamily="2" charset="0"/>
              <a:cs typeface="CMU Sans Serif" panose="02000603000000000000" pitchFamily="2" charset="0"/>
            </a:endParaRPr>
          </a:p>
        </p:txBody>
      </p:sp>
      <p:cxnSp>
        <p:nvCxnSpPr>
          <p:cNvPr id="3" name="Connecteur droit 2">
            <a:extLst>
              <a:ext uri="{FF2B5EF4-FFF2-40B4-BE49-F238E27FC236}">
                <a16:creationId xmlns:a16="http://schemas.microsoft.com/office/drawing/2014/main" id="{2DFD2DCB-C266-4B91-A449-06CA56BE59B6}"/>
              </a:ext>
            </a:extLst>
          </p:cNvPr>
          <p:cNvCxnSpPr/>
          <p:nvPr/>
        </p:nvCxnSpPr>
        <p:spPr>
          <a:xfrm>
            <a:off x="5949759" y="4352722"/>
            <a:ext cx="956221" cy="337"/>
          </a:xfrm>
          <a:prstGeom prst="line">
            <a:avLst/>
          </a:prstGeom>
          <a:noFill/>
          <a:ln w="6350" cap="flat" cmpd="sng" algn="ctr">
            <a:solidFill>
              <a:sysClr val="windowText" lastClr="000000"/>
            </a:solidFill>
            <a:prstDash val="dash"/>
            <a:miter lim="800000"/>
          </a:ln>
          <a:effectLst/>
        </p:spPr>
      </p:cxnSp>
      <p:sp>
        <p:nvSpPr>
          <p:cNvPr id="4" name="Cylindre 3">
            <a:extLst>
              <a:ext uri="{FF2B5EF4-FFF2-40B4-BE49-F238E27FC236}">
                <a16:creationId xmlns:a16="http://schemas.microsoft.com/office/drawing/2014/main" id="{4962E551-C733-DBE0-B145-1C80C3CEF84E}"/>
              </a:ext>
            </a:extLst>
          </p:cNvPr>
          <p:cNvSpPr/>
          <p:nvPr/>
        </p:nvSpPr>
        <p:spPr>
          <a:xfrm>
            <a:off x="5885585" y="2832195"/>
            <a:ext cx="156403" cy="196617"/>
          </a:xfrm>
          <a:prstGeom prst="can">
            <a:avLst/>
          </a:prstGeom>
          <a:noFill/>
          <a:ln w="6350" cap="flat" cmpd="sng" algn="ctr">
            <a:solidFill>
              <a:sysClr val="windowText" lastClr="000000"/>
            </a:solidFill>
            <a:prstDash val="sys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err="1">
              <a:ln>
                <a:noFill/>
              </a:ln>
              <a:solidFill>
                <a:srgbClr val="44546A">
                  <a:lumMod val="50000"/>
                </a:srgbClr>
              </a:solidFill>
              <a:effectLst/>
              <a:uLnTx/>
              <a:uFillTx/>
              <a:latin typeface="Calibri" panose="020F0502020204030204"/>
              <a:ea typeface="+mn-ea"/>
              <a:cs typeface="+mn-cs"/>
            </a:endParaRPr>
          </a:p>
        </p:txBody>
      </p:sp>
      <p:sp>
        <p:nvSpPr>
          <p:cNvPr id="5" name="Cube 4">
            <a:extLst>
              <a:ext uri="{FF2B5EF4-FFF2-40B4-BE49-F238E27FC236}">
                <a16:creationId xmlns:a16="http://schemas.microsoft.com/office/drawing/2014/main" id="{2CDC195F-96A9-582D-6BAF-774E74624E9E}"/>
              </a:ext>
            </a:extLst>
          </p:cNvPr>
          <p:cNvSpPr/>
          <p:nvPr/>
        </p:nvSpPr>
        <p:spPr>
          <a:xfrm rot="16200000">
            <a:off x="7861550" y="4498011"/>
            <a:ext cx="648872" cy="669791"/>
          </a:xfrm>
          <a:prstGeom prst="cube">
            <a:avLst>
              <a:gd name="adj" fmla="val 28313"/>
            </a:avLst>
          </a:prstGeom>
          <a:solidFill>
            <a:srgbClr val="E7E6E6">
              <a:lumMod val="75000"/>
            </a:srgbClr>
          </a:solidFill>
          <a:ln w="9525" cap="flat" cmpd="sng" algn="ctr">
            <a:solidFill>
              <a:sysClr val="windowText" lastClr="000000"/>
            </a:solidFill>
            <a:prstDash val="solid"/>
            <a:miter lim="800000"/>
          </a:ln>
          <a:effectLst/>
        </p:spPr>
        <p:txBody>
          <a:bodyPr vert="vert"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800" b="0" i="0" u="none" strike="noStrike" kern="0" cap="none" spc="0" normalizeH="0" baseline="0" noProof="0" dirty="0" err="1">
                <a:ln>
                  <a:noFill/>
                </a:ln>
                <a:solidFill>
                  <a:prstClr val="white"/>
                </a:solidFill>
                <a:effectLst/>
                <a:uLnTx/>
                <a:uFillTx/>
                <a:latin typeface="Calibri" panose="020F0502020204030204"/>
                <a:ea typeface="+mn-ea"/>
                <a:cs typeface="+mn-cs"/>
              </a:rPr>
              <a:t>Big</a:t>
            </a:r>
            <a:r>
              <a:rPr kumimoji="0" lang="fr-FR" sz="1800" b="0" i="0" u="none" strike="noStrike" kern="0" cap="none" spc="0" normalizeH="0" baseline="0" noProof="0" dirty="0">
                <a:ln>
                  <a:noFill/>
                </a:ln>
                <a:solidFill>
                  <a:prstClr val="white"/>
                </a:solidFill>
                <a:effectLst/>
                <a:uLnTx/>
                <a:uFillTx/>
                <a:latin typeface="Calibri" panose="020F0502020204030204"/>
                <a:ea typeface="+mn-ea"/>
                <a:cs typeface="+mn-cs"/>
              </a:rPr>
              <a:t> bag</a:t>
            </a:r>
            <a:endParaRPr kumimoji="0" lang="en-GB" sz="1800" b="0" i="0" u="none" strike="noStrike" kern="0" cap="none" spc="0" normalizeH="0" baseline="0" noProof="0" dirty="0" err="1">
              <a:ln>
                <a:noFill/>
              </a:ln>
              <a:solidFill>
                <a:prstClr val="white"/>
              </a:solidFill>
              <a:effectLst/>
              <a:uLnTx/>
              <a:uFillTx/>
              <a:latin typeface="Calibri" panose="020F0502020204030204"/>
              <a:ea typeface="+mn-ea"/>
              <a:cs typeface="+mn-cs"/>
            </a:endParaRPr>
          </a:p>
        </p:txBody>
      </p:sp>
      <p:sp>
        <p:nvSpPr>
          <p:cNvPr id="6" name="Parallélogramme 5">
            <a:extLst>
              <a:ext uri="{FF2B5EF4-FFF2-40B4-BE49-F238E27FC236}">
                <a16:creationId xmlns:a16="http://schemas.microsoft.com/office/drawing/2014/main" id="{24DDF82F-8342-8C4D-9E96-E7425860180C}"/>
              </a:ext>
            </a:extLst>
          </p:cNvPr>
          <p:cNvSpPr/>
          <p:nvPr/>
        </p:nvSpPr>
        <p:spPr>
          <a:xfrm>
            <a:off x="5799665" y="4908992"/>
            <a:ext cx="1279269" cy="149269"/>
          </a:xfrm>
          <a:prstGeom prst="parallelogram">
            <a:avLst>
              <a:gd name="adj" fmla="val 48003"/>
            </a:avLst>
          </a:prstGeom>
          <a:solidFill>
            <a:srgbClr val="FCE5D7"/>
          </a:solidFill>
          <a:ln w="9525"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err="1">
              <a:ln>
                <a:noFill/>
              </a:ln>
              <a:solidFill>
                <a:srgbClr val="44546A">
                  <a:lumMod val="50000"/>
                </a:srgbClr>
              </a:solidFill>
              <a:effectLst/>
              <a:uLnTx/>
              <a:uFillTx/>
              <a:latin typeface="Calibri" panose="020F0502020204030204"/>
              <a:ea typeface="+mn-ea"/>
              <a:cs typeface="+mn-cs"/>
            </a:endParaRPr>
          </a:p>
        </p:txBody>
      </p:sp>
      <p:sp>
        <p:nvSpPr>
          <p:cNvPr id="7" name="Ellipse 6">
            <a:extLst>
              <a:ext uri="{FF2B5EF4-FFF2-40B4-BE49-F238E27FC236}">
                <a16:creationId xmlns:a16="http://schemas.microsoft.com/office/drawing/2014/main" id="{1BAE5454-3695-4DCA-7287-2E01501A0E1E}"/>
              </a:ext>
            </a:extLst>
          </p:cNvPr>
          <p:cNvSpPr/>
          <p:nvPr/>
        </p:nvSpPr>
        <p:spPr>
          <a:xfrm>
            <a:off x="5148605" y="3345644"/>
            <a:ext cx="1650015" cy="832652"/>
          </a:xfrm>
          <a:prstGeom prst="ellipse">
            <a:avLst/>
          </a:prstGeom>
          <a:solidFill>
            <a:srgbClr val="FBDFCD">
              <a:alpha val="61176"/>
            </a:srgbClr>
          </a:solidFill>
          <a:ln w="6350" cap="flat" cmpd="sng" algn="ctr">
            <a:solidFill>
              <a:sysClr val="windowText" lastClr="000000"/>
            </a:solidFill>
            <a:prstDash val="dash"/>
            <a:miter lim="800000"/>
          </a:ln>
          <a:effectLst/>
        </p:spPr>
        <p:txBody>
          <a:bodyPr lIns="0" tIns="0" rIns="0" bIns="0" rtlCol="0" anchor="b" anchorCtr="0"/>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dirty="0">
              <a:ln>
                <a:noFill/>
              </a:ln>
              <a:solidFill>
                <a:srgbClr val="44546A">
                  <a:lumMod val="50000"/>
                </a:srgbClr>
              </a:solidFill>
              <a:effectLst/>
              <a:uLnTx/>
              <a:uFillTx/>
              <a:latin typeface="Calibri" panose="020F0502020204030204"/>
              <a:ea typeface="+mn-ea"/>
              <a:cs typeface="+mn-cs"/>
            </a:endParaRPr>
          </a:p>
        </p:txBody>
      </p:sp>
      <p:sp>
        <p:nvSpPr>
          <p:cNvPr id="8" name="Ellipse 7">
            <a:extLst>
              <a:ext uri="{FF2B5EF4-FFF2-40B4-BE49-F238E27FC236}">
                <a16:creationId xmlns:a16="http://schemas.microsoft.com/office/drawing/2014/main" id="{C378F907-894B-05D2-475C-6EF092D16E70}"/>
              </a:ext>
            </a:extLst>
          </p:cNvPr>
          <p:cNvSpPr/>
          <p:nvPr/>
        </p:nvSpPr>
        <p:spPr>
          <a:xfrm>
            <a:off x="5059431" y="4360906"/>
            <a:ext cx="1855854" cy="949929"/>
          </a:xfrm>
          <a:prstGeom prst="ellipse">
            <a:avLst/>
          </a:prstGeom>
          <a:solidFill>
            <a:srgbClr val="FBDFCD">
              <a:alpha val="45098"/>
            </a:srgbClr>
          </a:solidFill>
          <a:ln w="6350" cap="flat" cmpd="sng" algn="ctr">
            <a:solidFill>
              <a:sysClr val="windowText" lastClr="000000"/>
            </a:solidFill>
            <a:prstDash val="dash"/>
            <a:miter lim="800000"/>
          </a:ln>
          <a:effectLst/>
        </p:spPr>
        <p:txBody>
          <a:bodyPr lIns="0" tIns="0" rIns="0" bIns="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fr-FR" sz="1200" b="0" i="0" u="none" strike="noStrike" kern="0" cap="none" spc="0" normalizeH="0" baseline="0" noProof="0" dirty="0">
              <a:ln>
                <a:noFill/>
              </a:ln>
              <a:solidFill>
                <a:srgbClr val="44546A">
                  <a:lumMod val="50000"/>
                </a:srgbClr>
              </a:solidFill>
              <a:effectLst/>
              <a:uLnTx/>
              <a:uFillTx/>
              <a:latin typeface="Calibri" panose="020F0502020204030204"/>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fr-FR" sz="1200" b="0" i="0" u="none" strike="noStrike" kern="0" cap="none" spc="0" normalizeH="0" baseline="0" noProof="0" dirty="0">
              <a:ln>
                <a:noFill/>
              </a:ln>
              <a:solidFill>
                <a:srgbClr val="44546A">
                  <a:lumMod val="50000"/>
                </a:srgbClr>
              </a:solidFill>
              <a:effectLst/>
              <a:uLnTx/>
              <a:uFillTx/>
              <a:latin typeface="Calibri" panose="020F0502020204030204"/>
              <a:ea typeface="+mn-ea"/>
              <a:cs typeface="+mn-cs"/>
            </a:endParaRPr>
          </a:p>
        </p:txBody>
      </p:sp>
      <p:sp>
        <p:nvSpPr>
          <p:cNvPr id="10" name="Parallélogramme 9">
            <a:extLst>
              <a:ext uri="{FF2B5EF4-FFF2-40B4-BE49-F238E27FC236}">
                <a16:creationId xmlns:a16="http://schemas.microsoft.com/office/drawing/2014/main" id="{18347848-6F57-80E8-37CF-C53C30C48C0D}"/>
              </a:ext>
            </a:extLst>
          </p:cNvPr>
          <p:cNvSpPr/>
          <p:nvPr/>
        </p:nvSpPr>
        <p:spPr>
          <a:xfrm>
            <a:off x="5167443" y="3694804"/>
            <a:ext cx="100044" cy="116084"/>
          </a:xfrm>
          <a:prstGeom prst="parallelogram">
            <a:avLst>
              <a:gd name="adj" fmla="val 0"/>
            </a:avLst>
          </a:prstGeom>
          <a:solidFill>
            <a:sysClr val="windowText" lastClr="000000">
              <a:lumMod val="75000"/>
              <a:lumOff val="2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err="1">
              <a:ln>
                <a:noFill/>
              </a:ln>
              <a:solidFill>
                <a:srgbClr val="44546A">
                  <a:lumMod val="50000"/>
                </a:srgbClr>
              </a:solidFill>
              <a:effectLst/>
              <a:uLnTx/>
              <a:uFillTx/>
              <a:latin typeface="Calibri" panose="020F0502020204030204"/>
              <a:ea typeface="+mn-ea"/>
              <a:cs typeface="+mn-cs"/>
            </a:endParaRPr>
          </a:p>
        </p:txBody>
      </p:sp>
      <p:sp>
        <p:nvSpPr>
          <p:cNvPr id="11" name="Parallélogramme 10">
            <a:extLst>
              <a:ext uri="{FF2B5EF4-FFF2-40B4-BE49-F238E27FC236}">
                <a16:creationId xmlns:a16="http://schemas.microsoft.com/office/drawing/2014/main" id="{B14589DF-42F7-F475-D5A4-55B2AA379CC3}"/>
              </a:ext>
            </a:extLst>
          </p:cNvPr>
          <p:cNvSpPr/>
          <p:nvPr/>
        </p:nvSpPr>
        <p:spPr>
          <a:xfrm>
            <a:off x="5311803" y="3660641"/>
            <a:ext cx="100044" cy="116084"/>
          </a:xfrm>
          <a:prstGeom prst="parallelogram">
            <a:avLst>
              <a:gd name="adj" fmla="val 0"/>
            </a:avLst>
          </a:prstGeom>
          <a:solidFill>
            <a:sysClr val="windowText" lastClr="000000">
              <a:lumMod val="75000"/>
              <a:lumOff val="2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err="1">
              <a:ln>
                <a:noFill/>
              </a:ln>
              <a:solidFill>
                <a:srgbClr val="44546A">
                  <a:lumMod val="50000"/>
                </a:srgbClr>
              </a:solidFill>
              <a:effectLst/>
              <a:uLnTx/>
              <a:uFillTx/>
              <a:latin typeface="Calibri" panose="020F0502020204030204"/>
              <a:ea typeface="+mn-ea"/>
              <a:cs typeface="+mn-cs"/>
            </a:endParaRPr>
          </a:p>
        </p:txBody>
      </p:sp>
      <p:sp>
        <p:nvSpPr>
          <p:cNvPr id="12" name="Parallélogramme 11">
            <a:extLst>
              <a:ext uri="{FF2B5EF4-FFF2-40B4-BE49-F238E27FC236}">
                <a16:creationId xmlns:a16="http://schemas.microsoft.com/office/drawing/2014/main" id="{9250CEC0-F92A-A964-76C7-10B854DA6C91}"/>
              </a:ext>
            </a:extLst>
          </p:cNvPr>
          <p:cNvSpPr/>
          <p:nvPr/>
        </p:nvSpPr>
        <p:spPr>
          <a:xfrm>
            <a:off x="5462258" y="3624657"/>
            <a:ext cx="100044" cy="116084"/>
          </a:xfrm>
          <a:prstGeom prst="parallelogram">
            <a:avLst>
              <a:gd name="adj" fmla="val 0"/>
            </a:avLst>
          </a:prstGeom>
          <a:solidFill>
            <a:sysClr val="windowText" lastClr="000000">
              <a:lumMod val="75000"/>
              <a:lumOff val="2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err="1">
              <a:ln>
                <a:noFill/>
              </a:ln>
              <a:solidFill>
                <a:srgbClr val="44546A">
                  <a:lumMod val="50000"/>
                </a:srgbClr>
              </a:solidFill>
              <a:effectLst/>
              <a:uLnTx/>
              <a:uFillTx/>
              <a:latin typeface="Calibri" panose="020F0502020204030204"/>
              <a:ea typeface="+mn-ea"/>
              <a:cs typeface="+mn-cs"/>
            </a:endParaRPr>
          </a:p>
        </p:txBody>
      </p:sp>
      <p:sp>
        <p:nvSpPr>
          <p:cNvPr id="13" name="Parallélogramme 12">
            <a:extLst>
              <a:ext uri="{FF2B5EF4-FFF2-40B4-BE49-F238E27FC236}">
                <a16:creationId xmlns:a16="http://schemas.microsoft.com/office/drawing/2014/main" id="{B5D0E826-0FC4-C1E2-8DF4-6279B0B19C23}"/>
              </a:ext>
            </a:extLst>
          </p:cNvPr>
          <p:cNvSpPr/>
          <p:nvPr/>
        </p:nvSpPr>
        <p:spPr>
          <a:xfrm>
            <a:off x="5603657" y="3589989"/>
            <a:ext cx="100044" cy="116084"/>
          </a:xfrm>
          <a:prstGeom prst="parallelogram">
            <a:avLst>
              <a:gd name="adj" fmla="val 0"/>
            </a:avLst>
          </a:prstGeom>
          <a:solidFill>
            <a:sysClr val="windowText" lastClr="000000">
              <a:lumMod val="75000"/>
              <a:lumOff val="2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err="1">
              <a:ln>
                <a:noFill/>
              </a:ln>
              <a:solidFill>
                <a:srgbClr val="44546A">
                  <a:lumMod val="50000"/>
                </a:srgbClr>
              </a:solidFill>
              <a:effectLst/>
              <a:uLnTx/>
              <a:uFillTx/>
              <a:latin typeface="Calibri" panose="020F0502020204030204"/>
              <a:ea typeface="+mn-ea"/>
              <a:cs typeface="+mn-cs"/>
            </a:endParaRPr>
          </a:p>
        </p:txBody>
      </p:sp>
      <p:sp>
        <p:nvSpPr>
          <p:cNvPr id="14" name="Parallélogramme 13">
            <a:extLst>
              <a:ext uri="{FF2B5EF4-FFF2-40B4-BE49-F238E27FC236}">
                <a16:creationId xmlns:a16="http://schemas.microsoft.com/office/drawing/2014/main" id="{BC011BEE-53D4-B42E-4D33-116C4138E47C}"/>
              </a:ext>
            </a:extLst>
          </p:cNvPr>
          <p:cNvSpPr/>
          <p:nvPr/>
        </p:nvSpPr>
        <p:spPr>
          <a:xfrm>
            <a:off x="5747747" y="3563018"/>
            <a:ext cx="100044" cy="116084"/>
          </a:xfrm>
          <a:prstGeom prst="parallelogram">
            <a:avLst>
              <a:gd name="adj" fmla="val 0"/>
            </a:avLst>
          </a:prstGeom>
          <a:solidFill>
            <a:sysClr val="windowText" lastClr="000000">
              <a:lumMod val="75000"/>
              <a:lumOff val="2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err="1">
              <a:ln>
                <a:noFill/>
              </a:ln>
              <a:solidFill>
                <a:srgbClr val="44546A">
                  <a:lumMod val="50000"/>
                </a:srgbClr>
              </a:solidFill>
              <a:effectLst/>
              <a:uLnTx/>
              <a:uFillTx/>
              <a:latin typeface="Calibri" panose="020F0502020204030204"/>
              <a:ea typeface="+mn-ea"/>
              <a:cs typeface="+mn-cs"/>
            </a:endParaRPr>
          </a:p>
        </p:txBody>
      </p:sp>
      <p:sp>
        <p:nvSpPr>
          <p:cNvPr id="15" name="Parallélogramme 14">
            <a:extLst>
              <a:ext uri="{FF2B5EF4-FFF2-40B4-BE49-F238E27FC236}">
                <a16:creationId xmlns:a16="http://schemas.microsoft.com/office/drawing/2014/main" id="{72300F05-9063-500E-5FE2-620B77901C50}"/>
              </a:ext>
            </a:extLst>
          </p:cNvPr>
          <p:cNvSpPr/>
          <p:nvPr/>
        </p:nvSpPr>
        <p:spPr>
          <a:xfrm>
            <a:off x="6104393" y="3463784"/>
            <a:ext cx="100044" cy="116084"/>
          </a:xfrm>
          <a:prstGeom prst="parallelogram">
            <a:avLst>
              <a:gd name="adj" fmla="val 0"/>
            </a:avLst>
          </a:prstGeom>
          <a:solidFill>
            <a:sysClr val="windowText" lastClr="000000">
              <a:lumMod val="75000"/>
              <a:lumOff val="2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err="1">
              <a:ln>
                <a:noFill/>
              </a:ln>
              <a:solidFill>
                <a:srgbClr val="44546A">
                  <a:lumMod val="50000"/>
                </a:srgbClr>
              </a:solidFill>
              <a:effectLst/>
              <a:uLnTx/>
              <a:uFillTx/>
              <a:latin typeface="Calibri" panose="020F0502020204030204"/>
              <a:ea typeface="+mn-ea"/>
              <a:cs typeface="+mn-cs"/>
            </a:endParaRPr>
          </a:p>
        </p:txBody>
      </p:sp>
      <p:sp>
        <p:nvSpPr>
          <p:cNvPr id="16" name="Parallélogramme 15">
            <a:extLst>
              <a:ext uri="{FF2B5EF4-FFF2-40B4-BE49-F238E27FC236}">
                <a16:creationId xmlns:a16="http://schemas.microsoft.com/office/drawing/2014/main" id="{3C632AEA-3BC3-E9C5-4F52-ACB0522C3D81}"/>
              </a:ext>
            </a:extLst>
          </p:cNvPr>
          <p:cNvSpPr/>
          <p:nvPr/>
        </p:nvSpPr>
        <p:spPr>
          <a:xfrm>
            <a:off x="6247297" y="3420001"/>
            <a:ext cx="100044" cy="116084"/>
          </a:xfrm>
          <a:prstGeom prst="parallelogram">
            <a:avLst>
              <a:gd name="adj" fmla="val 0"/>
            </a:avLst>
          </a:prstGeom>
          <a:solidFill>
            <a:sysClr val="windowText" lastClr="000000">
              <a:lumMod val="75000"/>
              <a:lumOff val="2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err="1">
              <a:ln>
                <a:noFill/>
              </a:ln>
              <a:solidFill>
                <a:srgbClr val="44546A">
                  <a:lumMod val="50000"/>
                </a:srgbClr>
              </a:solidFill>
              <a:effectLst/>
              <a:uLnTx/>
              <a:uFillTx/>
              <a:latin typeface="Calibri" panose="020F0502020204030204"/>
              <a:ea typeface="+mn-ea"/>
              <a:cs typeface="+mn-cs"/>
            </a:endParaRPr>
          </a:p>
        </p:txBody>
      </p:sp>
      <p:sp>
        <p:nvSpPr>
          <p:cNvPr id="17" name="Parallélogramme 16">
            <a:extLst>
              <a:ext uri="{FF2B5EF4-FFF2-40B4-BE49-F238E27FC236}">
                <a16:creationId xmlns:a16="http://schemas.microsoft.com/office/drawing/2014/main" id="{D6AF88CA-2BE3-6586-911D-2E864D6F1E2F}"/>
              </a:ext>
            </a:extLst>
          </p:cNvPr>
          <p:cNvSpPr/>
          <p:nvPr/>
        </p:nvSpPr>
        <p:spPr>
          <a:xfrm>
            <a:off x="6397952" y="3380155"/>
            <a:ext cx="100044" cy="116084"/>
          </a:xfrm>
          <a:prstGeom prst="parallelogram">
            <a:avLst>
              <a:gd name="adj" fmla="val 0"/>
            </a:avLst>
          </a:prstGeom>
          <a:solidFill>
            <a:sysClr val="windowText" lastClr="000000">
              <a:lumMod val="75000"/>
              <a:lumOff val="2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err="1">
              <a:ln>
                <a:noFill/>
              </a:ln>
              <a:solidFill>
                <a:srgbClr val="44546A">
                  <a:lumMod val="50000"/>
                </a:srgbClr>
              </a:solidFill>
              <a:effectLst/>
              <a:uLnTx/>
              <a:uFillTx/>
              <a:latin typeface="Calibri" panose="020F0502020204030204"/>
              <a:ea typeface="+mn-ea"/>
              <a:cs typeface="+mn-cs"/>
            </a:endParaRPr>
          </a:p>
        </p:txBody>
      </p:sp>
      <p:sp>
        <p:nvSpPr>
          <p:cNvPr id="18" name="Parallélogramme 17">
            <a:extLst>
              <a:ext uri="{FF2B5EF4-FFF2-40B4-BE49-F238E27FC236}">
                <a16:creationId xmlns:a16="http://schemas.microsoft.com/office/drawing/2014/main" id="{C4DB1A61-10A1-CC5A-396C-54F5D9291FBE}"/>
              </a:ext>
            </a:extLst>
          </p:cNvPr>
          <p:cNvSpPr/>
          <p:nvPr/>
        </p:nvSpPr>
        <p:spPr>
          <a:xfrm>
            <a:off x="5148605" y="3381788"/>
            <a:ext cx="100044" cy="116084"/>
          </a:xfrm>
          <a:prstGeom prst="parallelogram">
            <a:avLst>
              <a:gd name="adj" fmla="val 0"/>
            </a:avLst>
          </a:prstGeom>
          <a:solidFill>
            <a:sysClr val="windowText" lastClr="000000">
              <a:lumMod val="75000"/>
              <a:lumOff val="2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err="1">
              <a:ln>
                <a:noFill/>
              </a:ln>
              <a:solidFill>
                <a:srgbClr val="44546A">
                  <a:lumMod val="50000"/>
                </a:srgbClr>
              </a:solidFill>
              <a:effectLst/>
              <a:uLnTx/>
              <a:uFillTx/>
              <a:latin typeface="Calibri" panose="020F0502020204030204"/>
              <a:ea typeface="+mn-ea"/>
              <a:cs typeface="+mn-cs"/>
            </a:endParaRPr>
          </a:p>
        </p:txBody>
      </p:sp>
      <p:sp>
        <p:nvSpPr>
          <p:cNvPr id="19" name="Parallélogramme 18">
            <a:extLst>
              <a:ext uri="{FF2B5EF4-FFF2-40B4-BE49-F238E27FC236}">
                <a16:creationId xmlns:a16="http://schemas.microsoft.com/office/drawing/2014/main" id="{E2A252BC-6DF3-140D-BDAE-A708C569335A}"/>
              </a:ext>
            </a:extLst>
          </p:cNvPr>
          <p:cNvSpPr/>
          <p:nvPr/>
        </p:nvSpPr>
        <p:spPr>
          <a:xfrm>
            <a:off x="5265074" y="3403444"/>
            <a:ext cx="100044" cy="116084"/>
          </a:xfrm>
          <a:prstGeom prst="parallelogram">
            <a:avLst>
              <a:gd name="adj" fmla="val 0"/>
            </a:avLst>
          </a:prstGeom>
          <a:solidFill>
            <a:sysClr val="windowText" lastClr="000000">
              <a:lumMod val="75000"/>
              <a:lumOff val="2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err="1">
              <a:ln>
                <a:noFill/>
              </a:ln>
              <a:solidFill>
                <a:srgbClr val="44546A">
                  <a:lumMod val="50000"/>
                </a:srgbClr>
              </a:solidFill>
              <a:effectLst/>
              <a:uLnTx/>
              <a:uFillTx/>
              <a:latin typeface="Calibri" panose="020F0502020204030204"/>
              <a:ea typeface="+mn-ea"/>
              <a:cs typeface="+mn-cs"/>
            </a:endParaRPr>
          </a:p>
        </p:txBody>
      </p:sp>
      <p:sp>
        <p:nvSpPr>
          <p:cNvPr id="20" name="Parallélogramme 19">
            <a:extLst>
              <a:ext uri="{FF2B5EF4-FFF2-40B4-BE49-F238E27FC236}">
                <a16:creationId xmlns:a16="http://schemas.microsoft.com/office/drawing/2014/main" id="{950D192E-364A-ED81-5BFB-4D003625243A}"/>
              </a:ext>
            </a:extLst>
          </p:cNvPr>
          <p:cNvSpPr/>
          <p:nvPr/>
        </p:nvSpPr>
        <p:spPr>
          <a:xfrm>
            <a:off x="5398655" y="3422197"/>
            <a:ext cx="100044" cy="116084"/>
          </a:xfrm>
          <a:prstGeom prst="parallelogram">
            <a:avLst>
              <a:gd name="adj" fmla="val 0"/>
            </a:avLst>
          </a:prstGeom>
          <a:solidFill>
            <a:sysClr val="windowText" lastClr="000000">
              <a:lumMod val="75000"/>
              <a:lumOff val="2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err="1">
              <a:ln>
                <a:noFill/>
              </a:ln>
              <a:solidFill>
                <a:srgbClr val="44546A">
                  <a:lumMod val="50000"/>
                </a:srgbClr>
              </a:solidFill>
              <a:effectLst/>
              <a:uLnTx/>
              <a:uFillTx/>
              <a:latin typeface="Calibri" panose="020F0502020204030204"/>
              <a:ea typeface="+mn-ea"/>
              <a:cs typeface="+mn-cs"/>
            </a:endParaRPr>
          </a:p>
        </p:txBody>
      </p:sp>
      <p:sp>
        <p:nvSpPr>
          <p:cNvPr id="21" name="Parallélogramme 20">
            <a:extLst>
              <a:ext uri="{FF2B5EF4-FFF2-40B4-BE49-F238E27FC236}">
                <a16:creationId xmlns:a16="http://schemas.microsoft.com/office/drawing/2014/main" id="{B50561CA-C2B6-E719-9D2A-0CC2DA156048}"/>
              </a:ext>
            </a:extLst>
          </p:cNvPr>
          <p:cNvSpPr/>
          <p:nvPr/>
        </p:nvSpPr>
        <p:spPr>
          <a:xfrm>
            <a:off x="5551306" y="3439782"/>
            <a:ext cx="100044" cy="116084"/>
          </a:xfrm>
          <a:prstGeom prst="parallelogram">
            <a:avLst>
              <a:gd name="adj" fmla="val 0"/>
            </a:avLst>
          </a:prstGeom>
          <a:solidFill>
            <a:sysClr val="windowText" lastClr="000000">
              <a:lumMod val="75000"/>
              <a:lumOff val="2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err="1">
              <a:ln>
                <a:noFill/>
              </a:ln>
              <a:solidFill>
                <a:srgbClr val="44546A">
                  <a:lumMod val="50000"/>
                </a:srgbClr>
              </a:solidFill>
              <a:effectLst/>
              <a:uLnTx/>
              <a:uFillTx/>
              <a:latin typeface="Calibri" panose="020F0502020204030204"/>
              <a:ea typeface="+mn-ea"/>
              <a:cs typeface="+mn-cs"/>
            </a:endParaRPr>
          </a:p>
        </p:txBody>
      </p:sp>
      <p:sp>
        <p:nvSpPr>
          <p:cNvPr id="22" name="Parallélogramme 21">
            <a:extLst>
              <a:ext uri="{FF2B5EF4-FFF2-40B4-BE49-F238E27FC236}">
                <a16:creationId xmlns:a16="http://schemas.microsoft.com/office/drawing/2014/main" id="{D0450DBE-AF2D-4A7A-8BAD-0DD858DA1611}"/>
              </a:ext>
            </a:extLst>
          </p:cNvPr>
          <p:cNvSpPr/>
          <p:nvPr/>
        </p:nvSpPr>
        <p:spPr>
          <a:xfrm>
            <a:off x="5697725" y="3469375"/>
            <a:ext cx="100044" cy="116084"/>
          </a:xfrm>
          <a:prstGeom prst="parallelogram">
            <a:avLst>
              <a:gd name="adj" fmla="val 0"/>
            </a:avLst>
          </a:prstGeom>
          <a:solidFill>
            <a:sysClr val="windowText" lastClr="000000">
              <a:lumMod val="75000"/>
              <a:lumOff val="2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err="1">
              <a:ln>
                <a:noFill/>
              </a:ln>
              <a:solidFill>
                <a:srgbClr val="44546A">
                  <a:lumMod val="50000"/>
                </a:srgbClr>
              </a:solidFill>
              <a:effectLst/>
              <a:uLnTx/>
              <a:uFillTx/>
              <a:latin typeface="Calibri" panose="020F0502020204030204"/>
              <a:ea typeface="+mn-ea"/>
              <a:cs typeface="+mn-cs"/>
            </a:endParaRPr>
          </a:p>
        </p:txBody>
      </p:sp>
      <p:sp>
        <p:nvSpPr>
          <p:cNvPr id="23" name="Parallélogramme 22">
            <a:extLst>
              <a:ext uri="{FF2B5EF4-FFF2-40B4-BE49-F238E27FC236}">
                <a16:creationId xmlns:a16="http://schemas.microsoft.com/office/drawing/2014/main" id="{B74A9470-E40D-6B56-90B8-DC5CD2A45640}"/>
              </a:ext>
            </a:extLst>
          </p:cNvPr>
          <p:cNvSpPr/>
          <p:nvPr/>
        </p:nvSpPr>
        <p:spPr>
          <a:xfrm>
            <a:off x="6047941" y="3545179"/>
            <a:ext cx="100044" cy="116084"/>
          </a:xfrm>
          <a:prstGeom prst="parallelogram">
            <a:avLst>
              <a:gd name="adj" fmla="val 0"/>
            </a:avLst>
          </a:prstGeom>
          <a:solidFill>
            <a:sysClr val="windowText" lastClr="000000">
              <a:lumMod val="75000"/>
              <a:lumOff val="2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err="1">
              <a:ln>
                <a:noFill/>
              </a:ln>
              <a:solidFill>
                <a:srgbClr val="44546A">
                  <a:lumMod val="50000"/>
                </a:srgbClr>
              </a:solidFill>
              <a:effectLst/>
              <a:uLnTx/>
              <a:uFillTx/>
              <a:latin typeface="Calibri" panose="020F0502020204030204"/>
              <a:ea typeface="+mn-ea"/>
              <a:cs typeface="+mn-cs"/>
            </a:endParaRPr>
          </a:p>
        </p:txBody>
      </p:sp>
      <p:sp>
        <p:nvSpPr>
          <p:cNvPr id="24" name="Rectangle 23">
            <a:extLst>
              <a:ext uri="{FF2B5EF4-FFF2-40B4-BE49-F238E27FC236}">
                <a16:creationId xmlns:a16="http://schemas.microsoft.com/office/drawing/2014/main" id="{68918B2A-C91E-7B4F-1996-88A33109C366}"/>
              </a:ext>
            </a:extLst>
          </p:cNvPr>
          <p:cNvSpPr/>
          <p:nvPr/>
        </p:nvSpPr>
        <p:spPr>
          <a:xfrm rot="20760000">
            <a:off x="5176235" y="3503058"/>
            <a:ext cx="1362129" cy="41202"/>
          </a:xfrm>
          <a:prstGeom prst="rect">
            <a:avLst/>
          </a:prstGeom>
          <a:solidFill>
            <a:sysClr val="window" lastClr="FFFFFF">
              <a:lumMod val="7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err="1">
              <a:ln>
                <a:noFill/>
              </a:ln>
              <a:solidFill>
                <a:srgbClr val="44546A">
                  <a:lumMod val="50000"/>
                </a:srgbClr>
              </a:solidFill>
              <a:effectLst/>
              <a:uLnTx/>
              <a:uFillTx/>
              <a:latin typeface="Calibri" panose="020F0502020204030204"/>
              <a:ea typeface="+mn-ea"/>
              <a:cs typeface="+mn-cs"/>
            </a:endParaRPr>
          </a:p>
        </p:txBody>
      </p:sp>
      <p:sp>
        <p:nvSpPr>
          <p:cNvPr id="25" name="Parallélogramme 24">
            <a:extLst>
              <a:ext uri="{FF2B5EF4-FFF2-40B4-BE49-F238E27FC236}">
                <a16:creationId xmlns:a16="http://schemas.microsoft.com/office/drawing/2014/main" id="{45B53DA7-1EB9-52BA-8E86-18C2CF91CBFD}"/>
              </a:ext>
            </a:extLst>
          </p:cNvPr>
          <p:cNvSpPr/>
          <p:nvPr/>
        </p:nvSpPr>
        <p:spPr>
          <a:xfrm>
            <a:off x="6177689" y="3564204"/>
            <a:ext cx="100044" cy="116084"/>
          </a:xfrm>
          <a:prstGeom prst="parallelogram">
            <a:avLst>
              <a:gd name="adj" fmla="val 0"/>
            </a:avLst>
          </a:prstGeom>
          <a:solidFill>
            <a:sysClr val="windowText" lastClr="000000">
              <a:lumMod val="75000"/>
              <a:lumOff val="2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err="1">
              <a:ln>
                <a:noFill/>
              </a:ln>
              <a:solidFill>
                <a:srgbClr val="44546A">
                  <a:lumMod val="50000"/>
                </a:srgbClr>
              </a:solidFill>
              <a:effectLst/>
              <a:uLnTx/>
              <a:uFillTx/>
              <a:latin typeface="Calibri" panose="020F0502020204030204"/>
              <a:ea typeface="+mn-ea"/>
              <a:cs typeface="+mn-cs"/>
            </a:endParaRPr>
          </a:p>
        </p:txBody>
      </p:sp>
      <p:sp>
        <p:nvSpPr>
          <p:cNvPr id="26" name="Parallélogramme 25">
            <a:extLst>
              <a:ext uri="{FF2B5EF4-FFF2-40B4-BE49-F238E27FC236}">
                <a16:creationId xmlns:a16="http://schemas.microsoft.com/office/drawing/2014/main" id="{2E8CDB2B-72E2-2BD7-FC0D-8DD6BA71CDC6}"/>
              </a:ext>
            </a:extLst>
          </p:cNvPr>
          <p:cNvSpPr/>
          <p:nvPr/>
        </p:nvSpPr>
        <p:spPr>
          <a:xfrm>
            <a:off x="6311271" y="3582957"/>
            <a:ext cx="100044" cy="116084"/>
          </a:xfrm>
          <a:prstGeom prst="parallelogram">
            <a:avLst>
              <a:gd name="adj" fmla="val 0"/>
            </a:avLst>
          </a:prstGeom>
          <a:solidFill>
            <a:sysClr val="windowText" lastClr="000000">
              <a:lumMod val="75000"/>
              <a:lumOff val="2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err="1">
              <a:ln>
                <a:noFill/>
              </a:ln>
              <a:solidFill>
                <a:srgbClr val="44546A">
                  <a:lumMod val="50000"/>
                </a:srgbClr>
              </a:solidFill>
              <a:effectLst/>
              <a:uLnTx/>
              <a:uFillTx/>
              <a:latin typeface="Calibri" panose="020F0502020204030204"/>
              <a:ea typeface="+mn-ea"/>
              <a:cs typeface="+mn-cs"/>
            </a:endParaRPr>
          </a:p>
        </p:txBody>
      </p:sp>
      <p:sp>
        <p:nvSpPr>
          <p:cNvPr id="27" name="Parallélogramme 26">
            <a:extLst>
              <a:ext uri="{FF2B5EF4-FFF2-40B4-BE49-F238E27FC236}">
                <a16:creationId xmlns:a16="http://schemas.microsoft.com/office/drawing/2014/main" id="{A26BDA9E-C493-33EF-D999-E0866EA63CAF}"/>
              </a:ext>
            </a:extLst>
          </p:cNvPr>
          <p:cNvSpPr/>
          <p:nvPr/>
        </p:nvSpPr>
        <p:spPr>
          <a:xfrm>
            <a:off x="6463922" y="3600541"/>
            <a:ext cx="100044" cy="116084"/>
          </a:xfrm>
          <a:prstGeom prst="parallelogram">
            <a:avLst>
              <a:gd name="adj" fmla="val 0"/>
            </a:avLst>
          </a:prstGeom>
          <a:solidFill>
            <a:sysClr val="windowText" lastClr="000000">
              <a:lumMod val="75000"/>
              <a:lumOff val="2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err="1">
              <a:ln>
                <a:noFill/>
              </a:ln>
              <a:solidFill>
                <a:srgbClr val="44546A">
                  <a:lumMod val="50000"/>
                </a:srgbClr>
              </a:solidFill>
              <a:effectLst/>
              <a:uLnTx/>
              <a:uFillTx/>
              <a:latin typeface="Calibri" panose="020F0502020204030204"/>
              <a:ea typeface="+mn-ea"/>
              <a:cs typeface="+mn-cs"/>
            </a:endParaRPr>
          </a:p>
        </p:txBody>
      </p:sp>
      <p:sp>
        <p:nvSpPr>
          <p:cNvPr id="28" name="Parallélogramme 27">
            <a:extLst>
              <a:ext uri="{FF2B5EF4-FFF2-40B4-BE49-F238E27FC236}">
                <a16:creationId xmlns:a16="http://schemas.microsoft.com/office/drawing/2014/main" id="{9A4A803D-CA6A-D2BB-BCB6-3470121141CD}"/>
              </a:ext>
            </a:extLst>
          </p:cNvPr>
          <p:cNvSpPr/>
          <p:nvPr/>
        </p:nvSpPr>
        <p:spPr>
          <a:xfrm>
            <a:off x="6610340" y="3630135"/>
            <a:ext cx="100044" cy="116084"/>
          </a:xfrm>
          <a:prstGeom prst="parallelogram">
            <a:avLst>
              <a:gd name="adj" fmla="val 0"/>
            </a:avLst>
          </a:prstGeom>
          <a:solidFill>
            <a:sysClr val="windowText" lastClr="000000">
              <a:lumMod val="75000"/>
              <a:lumOff val="2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err="1">
              <a:ln>
                <a:noFill/>
              </a:ln>
              <a:solidFill>
                <a:srgbClr val="44546A">
                  <a:lumMod val="50000"/>
                </a:srgbClr>
              </a:solidFill>
              <a:effectLst/>
              <a:uLnTx/>
              <a:uFillTx/>
              <a:latin typeface="Calibri" panose="020F0502020204030204"/>
              <a:ea typeface="+mn-ea"/>
              <a:cs typeface="+mn-cs"/>
            </a:endParaRPr>
          </a:p>
        </p:txBody>
      </p:sp>
      <p:sp>
        <p:nvSpPr>
          <p:cNvPr id="29" name="Parallélogramme 28">
            <a:extLst>
              <a:ext uri="{FF2B5EF4-FFF2-40B4-BE49-F238E27FC236}">
                <a16:creationId xmlns:a16="http://schemas.microsoft.com/office/drawing/2014/main" id="{D8233980-5A40-6C60-EE37-B4D7DC83029C}"/>
              </a:ext>
            </a:extLst>
          </p:cNvPr>
          <p:cNvSpPr/>
          <p:nvPr/>
        </p:nvSpPr>
        <p:spPr>
          <a:xfrm>
            <a:off x="4687001" y="2763038"/>
            <a:ext cx="1460984" cy="149269"/>
          </a:xfrm>
          <a:prstGeom prst="parallelogram">
            <a:avLst>
              <a:gd name="adj" fmla="val 48003"/>
            </a:avLst>
          </a:prstGeom>
          <a:solidFill>
            <a:srgbClr val="FBE5D6">
              <a:alpha val="50196"/>
            </a:srgbClr>
          </a:solidFill>
          <a:ln w="9525"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err="1">
              <a:ln>
                <a:noFill/>
              </a:ln>
              <a:solidFill>
                <a:srgbClr val="44546A">
                  <a:lumMod val="50000"/>
                </a:srgbClr>
              </a:solidFill>
              <a:effectLst/>
              <a:uLnTx/>
              <a:uFillTx/>
              <a:latin typeface="Calibri" panose="020F0502020204030204"/>
              <a:ea typeface="+mn-ea"/>
              <a:cs typeface="+mn-cs"/>
            </a:endParaRPr>
          </a:p>
        </p:txBody>
      </p:sp>
      <p:sp>
        <p:nvSpPr>
          <p:cNvPr id="30" name="Rectangle 29">
            <a:extLst>
              <a:ext uri="{FF2B5EF4-FFF2-40B4-BE49-F238E27FC236}">
                <a16:creationId xmlns:a16="http://schemas.microsoft.com/office/drawing/2014/main" id="{761C7635-EE2D-272F-7879-741318FDDA55}"/>
              </a:ext>
            </a:extLst>
          </p:cNvPr>
          <p:cNvSpPr/>
          <p:nvPr/>
        </p:nvSpPr>
        <p:spPr>
          <a:xfrm rot="557264">
            <a:off x="5185472" y="3477713"/>
            <a:ext cx="1586421" cy="41202"/>
          </a:xfrm>
          <a:prstGeom prst="rect">
            <a:avLst/>
          </a:prstGeom>
          <a:solidFill>
            <a:sysClr val="window" lastClr="FFFFFF">
              <a:lumMod val="7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err="1">
              <a:ln>
                <a:noFill/>
              </a:ln>
              <a:solidFill>
                <a:srgbClr val="44546A">
                  <a:lumMod val="50000"/>
                </a:srgbClr>
              </a:solidFill>
              <a:effectLst/>
              <a:uLnTx/>
              <a:uFillTx/>
              <a:latin typeface="Calibri" panose="020F0502020204030204"/>
              <a:ea typeface="+mn-ea"/>
              <a:cs typeface="+mn-cs"/>
            </a:endParaRPr>
          </a:p>
        </p:txBody>
      </p:sp>
      <p:grpSp>
        <p:nvGrpSpPr>
          <p:cNvPr id="31" name="Groupe 30">
            <a:extLst>
              <a:ext uri="{FF2B5EF4-FFF2-40B4-BE49-F238E27FC236}">
                <a16:creationId xmlns:a16="http://schemas.microsoft.com/office/drawing/2014/main" id="{E71E5153-40A5-9A2C-B6A6-9B271B130315}"/>
              </a:ext>
            </a:extLst>
          </p:cNvPr>
          <p:cNvGrpSpPr/>
          <p:nvPr/>
        </p:nvGrpSpPr>
        <p:grpSpPr>
          <a:xfrm>
            <a:off x="5129710" y="4402483"/>
            <a:ext cx="1704234" cy="459397"/>
            <a:chOff x="7342399" y="3624262"/>
            <a:chExt cx="1820461" cy="509755"/>
          </a:xfrm>
        </p:grpSpPr>
        <p:sp>
          <p:nvSpPr>
            <p:cNvPr id="32" name="Parallélogramme 31">
              <a:extLst>
                <a:ext uri="{FF2B5EF4-FFF2-40B4-BE49-F238E27FC236}">
                  <a16:creationId xmlns:a16="http://schemas.microsoft.com/office/drawing/2014/main" id="{BC16C48A-E3D8-7ECD-4D66-395E3F5572C2}"/>
                </a:ext>
              </a:extLst>
            </p:cNvPr>
            <p:cNvSpPr/>
            <p:nvPr/>
          </p:nvSpPr>
          <p:spPr>
            <a:xfrm>
              <a:off x="7363526" y="4005208"/>
              <a:ext cx="112196" cy="128809"/>
            </a:xfrm>
            <a:prstGeom prst="parallelogram">
              <a:avLst>
                <a:gd name="adj" fmla="val 0"/>
              </a:avLst>
            </a:prstGeom>
            <a:solidFill>
              <a:sysClr val="windowText" lastClr="000000">
                <a:lumMod val="75000"/>
                <a:lumOff val="2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err="1">
                <a:ln>
                  <a:noFill/>
                </a:ln>
                <a:solidFill>
                  <a:srgbClr val="44546A">
                    <a:lumMod val="50000"/>
                  </a:srgbClr>
                </a:solidFill>
                <a:effectLst/>
                <a:uLnTx/>
                <a:uFillTx/>
                <a:latin typeface="Calibri" panose="020F0502020204030204"/>
                <a:ea typeface="+mn-ea"/>
                <a:cs typeface="+mn-cs"/>
              </a:endParaRPr>
            </a:p>
          </p:txBody>
        </p:sp>
        <p:sp>
          <p:nvSpPr>
            <p:cNvPr id="33" name="Parallélogramme 32">
              <a:extLst>
                <a:ext uri="{FF2B5EF4-FFF2-40B4-BE49-F238E27FC236}">
                  <a16:creationId xmlns:a16="http://schemas.microsoft.com/office/drawing/2014/main" id="{F442E147-E6A9-B54F-64CD-DCB9917C6ED5}"/>
                </a:ext>
              </a:extLst>
            </p:cNvPr>
            <p:cNvSpPr/>
            <p:nvPr/>
          </p:nvSpPr>
          <p:spPr>
            <a:xfrm>
              <a:off x="7525420" y="3967300"/>
              <a:ext cx="112196" cy="128809"/>
            </a:xfrm>
            <a:prstGeom prst="parallelogram">
              <a:avLst>
                <a:gd name="adj" fmla="val 0"/>
              </a:avLst>
            </a:prstGeom>
            <a:solidFill>
              <a:sysClr val="windowText" lastClr="000000">
                <a:lumMod val="75000"/>
                <a:lumOff val="2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err="1">
                <a:ln>
                  <a:noFill/>
                </a:ln>
                <a:solidFill>
                  <a:srgbClr val="44546A">
                    <a:lumMod val="50000"/>
                  </a:srgbClr>
                </a:solidFill>
                <a:effectLst/>
                <a:uLnTx/>
                <a:uFillTx/>
                <a:latin typeface="Calibri" panose="020F0502020204030204"/>
                <a:ea typeface="+mn-ea"/>
                <a:cs typeface="+mn-cs"/>
              </a:endParaRPr>
            </a:p>
          </p:txBody>
        </p:sp>
        <p:sp>
          <p:nvSpPr>
            <p:cNvPr id="34" name="Parallélogramme 33">
              <a:extLst>
                <a:ext uri="{FF2B5EF4-FFF2-40B4-BE49-F238E27FC236}">
                  <a16:creationId xmlns:a16="http://schemas.microsoft.com/office/drawing/2014/main" id="{392499D1-1060-3D80-C5D0-5EBB8B4BA3ED}"/>
                </a:ext>
              </a:extLst>
            </p:cNvPr>
            <p:cNvSpPr/>
            <p:nvPr/>
          </p:nvSpPr>
          <p:spPr>
            <a:xfrm>
              <a:off x="7694150" y="3927372"/>
              <a:ext cx="112196" cy="128809"/>
            </a:xfrm>
            <a:prstGeom prst="parallelogram">
              <a:avLst>
                <a:gd name="adj" fmla="val 0"/>
              </a:avLst>
            </a:prstGeom>
            <a:solidFill>
              <a:sysClr val="windowText" lastClr="000000">
                <a:lumMod val="75000"/>
                <a:lumOff val="2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err="1">
                <a:ln>
                  <a:noFill/>
                </a:ln>
                <a:solidFill>
                  <a:srgbClr val="44546A">
                    <a:lumMod val="50000"/>
                  </a:srgbClr>
                </a:solidFill>
                <a:effectLst/>
                <a:uLnTx/>
                <a:uFillTx/>
                <a:latin typeface="Calibri" panose="020F0502020204030204"/>
                <a:ea typeface="+mn-ea"/>
                <a:cs typeface="+mn-cs"/>
              </a:endParaRPr>
            </a:p>
          </p:txBody>
        </p:sp>
        <p:sp>
          <p:nvSpPr>
            <p:cNvPr id="35" name="Parallélogramme 34">
              <a:extLst>
                <a:ext uri="{FF2B5EF4-FFF2-40B4-BE49-F238E27FC236}">
                  <a16:creationId xmlns:a16="http://schemas.microsoft.com/office/drawing/2014/main" id="{CA8C9847-E27D-F26F-8251-A01ED252395A}"/>
                </a:ext>
              </a:extLst>
            </p:cNvPr>
            <p:cNvSpPr/>
            <p:nvPr/>
          </p:nvSpPr>
          <p:spPr>
            <a:xfrm>
              <a:off x="7852724" y="3888904"/>
              <a:ext cx="112196" cy="128809"/>
            </a:xfrm>
            <a:prstGeom prst="parallelogram">
              <a:avLst>
                <a:gd name="adj" fmla="val 0"/>
              </a:avLst>
            </a:prstGeom>
            <a:solidFill>
              <a:sysClr val="windowText" lastClr="000000">
                <a:lumMod val="75000"/>
                <a:lumOff val="2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err="1">
                <a:ln>
                  <a:noFill/>
                </a:ln>
                <a:solidFill>
                  <a:srgbClr val="44546A">
                    <a:lumMod val="50000"/>
                  </a:srgbClr>
                </a:solidFill>
                <a:effectLst/>
                <a:uLnTx/>
                <a:uFillTx/>
                <a:latin typeface="Calibri" panose="020F0502020204030204"/>
                <a:ea typeface="+mn-ea"/>
                <a:cs typeface="+mn-cs"/>
              </a:endParaRPr>
            </a:p>
          </p:txBody>
        </p:sp>
        <p:sp>
          <p:nvSpPr>
            <p:cNvPr id="36" name="Parallélogramme 35">
              <a:extLst>
                <a:ext uri="{FF2B5EF4-FFF2-40B4-BE49-F238E27FC236}">
                  <a16:creationId xmlns:a16="http://schemas.microsoft.com/office/drawing/2014/main" id="{660B8F16-F83E-6A55-7C02-C14209A4C683}"/>
                </a:ext>
              </a:extLst>
            </p:cNvPr>
            <p:cNvSpPr/>
            <p:nvPr/>
          </p:nvSpPr>
          <p:spPr>
            <a:xfrm>
              <a:off x="8014316" y="3858976"/>
              <a:ext cx="112196" cy="128809"/>
            </a:xfrm>
            <a:prstGeom prst="parallelogram">
              <a:avLst>
                <a:gd name="adj" fmla="val 0"/>
              </a:avLst>
            </a:prstGeom>
            <a:solidFill>
              <a:sysClr val="windowText" lastClr="000000">
                <a:lumMod val="75000"/>
                <a:lumOff val="2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err="1">
                <a:ln>
                  <a:noFill/>
                </a:ln>
                <a:solidFill>
                  <a:srgbClr val="44546A">
                    <a:lumMod val="50000"/>
                  </a:srgbClr>
                </a:solidFill>
                <a:effectLst/>
                <a:uLnTx/>
                <a:uFillTx/>
                <a:latin typeface="Calibri" panose="020F0502020204030204"/>
                <a:ea typeface="+mn-ea"/>
                <a:cs typeface="+mn-cs"/>
              </a:endParaRPr>
            </a:p>
          </p:txBody>
        </p:sp>
        <p:sp>
          <p:nvSpPr>
            <p:cNvPr id="37" name="Parallélogramme 36">
              <a:extLst>
                <a:ext uri="{FF2B5EF4-FFF2-40B4-BE49-F238E27FC236}">
                  <a16:creationId xmlns:a16="http://schemas.microsoft.com/office/drawing/2014/main" id="{2DE05413-3851-1BEC-21E0-0EAFCA25CF5D}"/>
                </a:ext>
              </a:extLst>
            </p:cNvPr>
            <p:cNvSpPr/>
            <p:nvPr/>
          </p:nvSpPr>
          <p:spPr>
            <a:xfrm>
              <a:off x="8414282" y="3748865"/>
              <a:ext cx="112196" cy="128809"/>
            </a:xfrm>
            <a:prstGeom prst="parallelogram">
              <a:avLst>
                <a:gd name="adj" fmla="val 0"/>
              </a:avLst>
            </a:prstGeom>
            <a:solidFill>
              <a:sysClr val="windowText" lastClr="000000">
                <a:lumMod val="75000"/>
                <a:lumOff val="2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err="1">
                <a:ln>
                  <a:noFill/>
                </a:ln>
                <a:solidFill>
                  <a:srgbClr val="44546A">
                    <a:lumMod val="50000"/>
                  </a:srgbClr>
                </a:solidFill>
                <a:effectLst/>
                <a:uLnTx/>
                <a:uFillTx/>
                <a:latin typeface="Calibri" panose="020F0502020204030204"/>
                <a:ea typeface="+mn-ea"/>
                <a:cs typeface="+mn-cs"/>
              </a:endParaRPr>
            </a:p>
          </p:txBody>
        </p:sp>
        <p:sp>
          <p:nvSpPr>
            <p:cNvPr id="38" name="Parallélogramme 37">
              <a:extLst>
                <a:ext uri="{FF2B5EF4-FFF2-40B4-BE49-F238E27FC236}">
                  <a16:creationId xmlns:a16="http://schemas.microsoft.com/office/drawing/2014/main" id="{6A2B2666-46A4-813D-37DC-C5B835E77C4E}"/>
                </a:ext>
              </a:extLst>
            </p:cNvPr>
            <p:cNvSpPr/>
            <p:nvPr/>
          </p:nvSpPr>
          <p:spPr>
            <a:xfrm>
              <a:off x="8574544" y="3700282"/>
              <a:ext cx="112196" cy="128809"/>
            </a:xfrm>
            <a:prstGeom prst="parallelogram">
              <a:avLst>
                <a:gd name="adj" fmla="val 0"/>
              </a:avLst>
            </a:prstGeom>
            <a:solidFill>
              <a:sysClr val="windowText" lastClr="000000">
                <a:lumMod val="75000"/>
                <a:lumOff val="2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err="1">
                <a:ln>
                  <a:noFill/>
                </a:ln>
                <a:solidFill>
                  <a:srgbClr val="44546A">
                    <a:lumMod val="50000"/>
                  </a:srgbClr>
                </a:solidFill>
                <a:effectLst/>
                <a:uLnTx/>
                <a:uFillTx/>
                <a:latin typeface="Calibri" panose="020F0502020204030204"/>
                <a:ea typeface="+mn-ea"/>
                <a:cs typeface="+mn-cs"/>
              </a:endParaRPr>
            </a:p>
          </p:txBody>
        </p:sp>
        <p:sp>
          <p:nvSpPr>
            <p:cNvPr id="39" name="Parallélogramme 38">
              <a:extLst>
                <a:ext uri="{FF2B5EF4-FFF2-40B4-BE49-F238E27FC236}">
                  <a16:creationId xmlns:a16="http://schemas.microsoft.com/office/drawing/2014/main" id="{C282181B-8824-4E3B-A116-725214C626CF}"/>
                </a:ext>
              </a:extLst>
            </p:cNvPr>
            <p:cNvSpPr/>
            <p:nvPr/>
          </p:nvSpPr>
          <p:spPr>
            <a:xfrm>
              <a:off x="8743499" y="3656068"/>
              <a:ext cx="112196" cy="128809"/>
            </a:xfrm>
            <a:prstGeom prst="parallelogram">
              <a:avLst>
                <a:gd name="adj" fmla="val 0"/>
              </a:avLst>
            </a:prstGeom>
            <a:solidFill>
              <a:sysClr val="windowText" lastClr="000000">
                <a:lumMod val="75000"/>
                <a:lumOff val="2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err="1">
                <a:ln>
                  <a:noFill/>
                </a:ln>
                <a:solidFill>
                  <a:srgbClr val="44546A">
                    <a:lumMod val="50000"/>
                  </a:srgbClr>
                </a:solidFill>
                <a:effectLst/>
                <a:uLnTx/>
                <a:uFillTx/>
                <a:latin typeface="Calibri" panose="020F0502020204030204"/>
                <a:ea typeface="+mn-ea"/>
                <a:cs typeface="+mn-cs"/>
              </a:endParaRPr>
            </a:p>
          </p:txBody>
        </p:sp>
        <p:sp>
          <p:nvSpPr>
            <p:cNvPr id="40" name="Parallélogramme 39">
              <a:extLst>
                <a:ext uri="{FF2B5EF4-FFF2-40B4-BE49-F238E27FC236}">
                  <a16:creationId xmlns:a16="http://schemas.microsoft.com/office/drawing/2014/main" id="{438F464B-CA6C-D29B-9912-1CDAB5B8B2E9}"/>
                </a:ext>
              </a:extLst>
            </p:cNvPr>
            <p:cNvSpPr/>
            <p:nvPr/>
          </p:nvSpPr>
          <p:spPr>
            <a:xfrm>
              <a:off x="8902819" y="3624262"/>
              <a:ext cx="112196" cy="128809"/>
            </a:xfrm>
            <a:prstGeom prst="parallelogram">
              <a:avLst>
                <a:gd name="adj" fmla="val 0"/>
              </a:avLst>
            </a:prstGeom>
            <a:solidFill>
              <a:sysClr val="windowText" lastClr="000000">
                <a:lumMod val="75000"/>
                <a:lumOff val="2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err="1">
                <a:ln>
                  <a:noFill/>
                </a:ln>
                <a:solidFill>
                  <a:srgbClr val="44546A">
                    <a:lumMod val="50000"/>
                  </a:srgbClr>
                </a:solidFill>
                <a:effectLst/>
                <a:uLnTx/>
                <a:uFillTx/>
                <a:latin typeface="Calibri" panose="020F0502020204030204"/>
                <a:ea typeface="+mn-ea"/>
                <a:cs typeface="+mn-cs"/>
              </a:endParaRPr>
            </a:p>
          </p:txBody>
        </p:sp>
        <p:sp>
          <p:nvSpPr>
            <p:cNvPr id="41" name="Parallélogramme 40">
              <a:extLst>
                <a:ext uri="{FF2B5EF4-FFF2-40B4-BE49-F238E27FC236}">
                  <a16:creationId xmlns:a16="http://schemas.microsoft.com/office/drawing/2014/main" id="{A4AC8FB0-E1BD-C45C-85F7-9FFE7770CCE9}"/>
                </a:ext>
              </a:extLst>
            </p:cNvPr>
            <p:cNvSpPr/>
            <p:nvPr/>
          </p:nvSpPr>
          <p:spPr>
            <a:xfrm>
              <a:off x="7342399" y="3657880"/>
              <a:ext cx="112196" cy="128809"/>
            </a:xfrm>
            <a:prstGeom prst="parallelogram">
              <a:avLst>
                <a:gd name="adj" fmla="val 0"/>
              </a:avLst>
            </a:prstGeom>
            <a:solidFill>
              <a:sysClr val="windowText" lastClr="000000">
                <a:lumMod val="75000"/>
                <a:lumOff val="2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err="1">
                <a:ln>
                  <a:noFill/>
                </a:ln>
                <a:solidFill>
                  <a:srgbClr val="44546A">
                    <a:lumMod val="50000"/>
                  </a:srgbClr>
                </a:solidFill>
                <a:effectLst/>
                <a:uLnTx/>
                <a:uFillTx/>
                <a:latin typeface="Calibri" panose="020F0502020204030204"/>
                <a:ea typeface="+mn-ea"/>
                <a:cs typeface="+mn-cs"/>
              </a:endParaRPr>
            </a:p>
          </p:txBody>
        </p:sp>
        <p:sp>
          <p:nvSpPr>
            <p:cNvPr id="42" name="Parallélogramme 41">
              <a:extLst>
                <a:ext uri="{FF2B5EF4-FFF2-40B4-BE49-F238E27FC236}">
                  <a16:creationId xmlns:a16="http://schemas.microsoft.com/office/drawing/2014/main" id="{6F921F49-2F96-1EDA-A92B-201E1F3EC462}"/>
                </a:ext>
              </a:extLst>
            </p:cNvPr>
            <p:cNvSpPr/>
            <p:nvPr/>
          </p:nvSpPr>
          <p:spPr>
            <a:xfrm>
              <a:off x="7473015" y="3681910"/>
              <a:ext cx="112196" cy="128809"/>
            </a:xfrm>
            <a:prstGeom prst="parallelogram">
              <a:avLst>
                <a:gd name="adj" fmla="val 0"/>
              </a:avLst>
            </a:prstGeom>
            <a:solidFill>
              <a:sysClr val="windowText" lastClr="000000">
                <a:lumMod val="75000"/>
                <a:lumOff val="2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err="1">
                <a:ln>
                  <a:noFill/>
                </a:ln>
                <a:solidFill>
                  <a:srgbClr val="44546A">
                    <a:lumMod val="50000"/>
                  </a:srgbClr>
                </a:solidFill>
                <a:effectLst/>
                <a:uLnTx/>
                <a:uFillTx/>
                <a:latin typeface="Calibri" panose="020F0502020204030204"/>
                <a:ea typeface="+mn-ea"/>
                <a:cs typeface="+mn-cs"/>
              </a:endParaRPr>
            </a:p>
          </p:txBody>
        </p:sp>
        <p:sp>
          <p:nvSpPr>
            <p:cNvPr id="43" name="Parallélogramme 42">
              <a:extLst>
                <a:ext uri="{FF2B5EF4-FFF2-40B4-BE49-F238E27FC236}">
                  <a16:creationId xmlns:a16="http://schemas.microsoft.com/office/drawing/2014/main" id="{59462436-E778-5F78-109A-5E1CB29BB4D0}"/>
                </a:ext>
              </a:extLst>
            </p:cNvPr>
            <p:cNvSpPr/>
            <p:nvPr/>
          </p:nvSpPr>
          <p:spPr>
            <a:xfrm>
              <a:off x="7622822" y="3702719"/>
              <a:ext cx="112196" cy="128809"/>
            </a:xfrm>
            <a:prstGeom prst="parallelogram">
              <a:avLst>
                <a:gd name="adj" fmla="val 0"/>
              </a:avLst>
            </a:prstGeom>
            <a:solidFill>
              <a:sysClr val="windowText" lastClr="000000">
                <a:lumMod val="75000"/>
                <a:lumOff val="2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err="1">
                <a:ln>
                  <a:noFill/>
                </a:ln>
                <a:solidFill>
                  <a:srgbClr val="44546A">
                    <a:lumMod val="50000"/>
                  </a:srgbClr>
                </a:solidFill>
                <a:effectLst/>
                <a:uLnTx/>
                <a:uFillTx/>
                <a:latin typeface="Calibri" panose="020F0502020204030204"/>
                <a:ea typeface="+mn-ea"/>
                <a:cs typeface="+mn-cs"/>
              </a:endParaRPr>
            </a:p>
          </p:txBody>
        </p:sp>
        <p:sp>
          <p:nvSpPr>
            <p:cNvPr id="44" name="Parallélogramme 43">
              <a:extLst>
                <a:ext uri="{FF2B5EF4-FFF2-40B4-BE49-F238E27FC236}">
                  <a16:creationId xmlns:a16="http://schemas.microsoft.com/office/drawing/2014/main" id="{413E19EE-4892-04DD-E8AD-62F5D326D013}"/>
                </a:ext>
              </a:extLst>
            </p:cNvPr>
            <p:cNvSpPr/>
            <p:nvPr/>
          </p:nvSpPr>
          <p:spPr>
            <a:xfrm>
              <a:off x="7794015" y="3722231"/>
              <a:ext cx="112196" cy="128809"/>
            </a:xfrm>
            <a:prstGeom prst="parallelogram">
              <a:avLst>
                <a:gd name="adj" fmla="val 0"/>
              </a:avLst>
            </a:prstGeom>
            <a:solidFill>
              <a:sysClr val="windowText" lastClr="000000">
                <a:lumMod val="75000"/>
                <a:lumOff val="2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err="1">
                <a:ln>
                  <a:noFill/>
                </a:ln>
                <a:solidFill>
                  <a:srgbClr val="44546A">
                    <a:lumMod val="50000"/>
                  </a:srgbClr>
                </a:solidFill>
                <a:effectLst/>
                <a:uLnTx/>
                <a:uFillTx/>
                <a:latin typeface="Calibri" panose="020F0502020204030204"/>
                <a:ea typeface="+mn-ea"/>
                <a:cs typeface="+mn-cs"/>
              </a:endParaRPr>
            </a:p>
          </p:txBody>
        </p:sp>
        <p:sp>
          <p:nvSpPr>
            <p:cNvPr id="45" name="Parallélogramme 44">
              <a:extLst>
                <a:ext uri="{FF2B5EF4-FFF2-40B4-BE49-F238E27FC236}">
                  <a16:creationId xmlns:a16="http://schemas.microsoft.com/office/drawing/2014/main" id="{194440D1-0DDB-8CED-33CF-E434A32AAD06}"/>
                </a:ext>
              </a:extLst>
            </p:cNvPr>
            <p:cNvSpPr/>
            <p:nvPr/>
          </p:nvSpPr>
          <p:spPr>
            <a:xfrm>
              <a:off x="7958218" y="3755068"/>
              <a:ext cx="112196" cy="128809"/>
            </a:xfrm>
            <a:prstGeom prst="parallelogram">
              <a:avLst>
                <a:gd name="adj" fmla="val 0"/>
              </a:avLst>
            </a:prstGeom>
            <a:solidFill>
              <a:sysClr val="windowText" lastClr="000000">
                <a:lumMod val="75000"/>
                <a:lumOff val="2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err="1">
                <a:ln>
                  <a:noFill/>
                </a:ln>
                <a:solidFill>
                  <a:srgbClr val="44546A">
                    <a:lumMod val="50000"/>
                  </a:srgbClr>
                </a:solidFill>
                <a:effectLst/>
                <a:uLnTx/>
                <a:uFillTx/>
                <a:latin typeface="Calibri" panose="020F0502020204030204"/>
                <a:ea typeface="+mn-ea"/>
                <a:cs typeface="+mn-cs"/>
              </a:endParaRPr>
            </a:p>
          </p:txBody>
        </p:sp>
        <p:sp>
          <p:nvSpPr>
            <p:cNvPr id="46" name="Parallélogramme 45">
              <a:extLst>
                <a:ext uri="{FF2B5EF4-FFF2-40B4-BE49-F238E27FC236}">
                  <a16:creationId xmlns:a16="http://schemas.microsoft.com/office/drawing/2014/main" id="{31331544-615C-6978-BC6D-4085D773DD5A}"/>
                </a:ext>
              </a:extLst>
            </p:cNvPr>
            <p:cNvSpPr/>
            <p:nvPr/>
          </p:nvSpPr>
          <p:spPr>
            <a:xfrm>
              <a:off x="8350973" y="3839182"/>
              <a:ext cx="112196" cy="128809"/>
            </a:xfrm>
            <a:prstGeom prst="parallelogram">
              <a:avLst>
                <a:gd name="adj" fmla="val 0"/>
              </a:avLst>
            </a:prstGeom>
            <a:solidFill>
              <a:sysClr val="windowText" lastClr="000000">
                <a:lumMod val="75000"/>
                <a:lumOff val="2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err="1">
                <a:ln>
                  <a:noFill/>
                </a:ln>
                <a:solidFill>
                  <a:srgbClr val="44546A">
                    <a:lumMod val="50000"/>
                  </a:srgbClr>
                </a:solidFill>
                <a:effectLst/>
                <a:uLnTx/>
                <a:uFillTx/>
                <a:latin typeface="Calibri" panose="020F0502020204030204"/>
                <a:ea typeface="+mn-ea"/>
                <a:cs typeface="+mn-cs"/>
              </a:endParaRPr>
            </a:p>
          </p:txBody>
        </p:sp>
        <p:sp>
          <p:nvSpPr>
            <p:cNvPr id="47" name="Rectangle 46">
              <a:extLst>
                <a:ext uri="{FF2B5EF4-FFF2-40B4-BE49-F238E27FC236}">
                  <a16:creationId xmlns:a16="http://schemas.microsoft.com/office/drawing/2014/main" id="{EB601801-8E34-7F45-C639-F42DD0972DB0}"/>
                </a:ext>
              </a:extLst>
            </p:cNvPr>
            <p:cNvSpPr/>
            <p:nvPr/>
          </p:nvSpPr>
          <p:spPr>
            <a:xfrm rot="20760000">
              <a:off x="7371112" y="3774529"/>
              <a:ext cx="1680599" cy="45719"/>
            </a:xfrm>
            <a:prstGeom prst="rect">
              <a:avLst/>
            </a:prstGeom>
            <a:solidFill>
              <a:sysClr val="window" lastClr="FFFFFF">
                <a:lumMod val="7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err="1">
                <a:ln>
                  <a:noFill/>
                </a:ln>
                <a:solidFill>
                  <a:srgbClr val="44546A">
                    <a:lumMod val="50000"/>
                  </a:srgbClr>
                </a:solidFill>
                <a:effectLst/>
                <a:uLnTx/>
                <a:uFillTx/>
                <a:latin typeface="Calibri" panose="020F0502020204030204"/>
                <a:ea typeface="+mn-ea"/>
                <a:cs typeface="+mn-cs"/>
              </a:endParaRPr>
            </a:p>
          </p:txBody>
        </p:sp>
        <p:sp>
          <p:nvSpPr>
            <p:cNvPr id="48" name="Parallélogramme 47">
              <a:extLst>
                <a:ext uri="{FF2B5EF4-FFF2-40B4-BE49-F238E27FC236}">
                  <a16:creationId xmlns:a16="http://schemas.microsoft.com/office/drawing/2014/main" id="{CA708695-5A6A-CF49-905C-CAC2CC447D77}"/>
                </a:ext>
              </a:extLst>
            </p:cNvPr>
            <p:cNvSpPr/>
            <p:nvPr/>
          </p:nvSpPr>
          <p:spPr>
            <a:xfrm>
              <a:off x="8496482" y="3860292"/>
              <a:ext cx="112196" cy="128809"/>
            </a:xfrm>
            <a:prstGeom prst="parallelogram">
              <a:avLst>
                <a:gd name="adj" fmla="val 0"/>
              </a:avLst>
            </a:prstGeom>
            <a:solidFill>
              <a:sysClr val="windowText" lastClr="000000">
                <a:lumMod val="75000"/>
                <a:lumOff val="2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err="1">
                <a:ln>
                  <a:noFill/>
                </a:ln>
                <a:solidFill>
                  <a:srgbClr val="44546A">
                    <a:lumMod val="50000"/>
                  </a:srgbClr>
                </a:solidFill>
                <a:effectLst/>
                <a:uLnTx/>
                <a:uFillTx/>
                <a:latin typeface="Calibri" panose="020F0502020204030204"/>
                <a:ea typeface="+mn-ea"/>
                <a:cs typeface="+mn-cs"/>
              </a:endParaRPr>
            </a:p>
          </p:txBody>
        </p:sp>
        <p:sp>
          <p:nvSpPr>
            <p:cNvPr id="49" name="Parallélogramme 48">
              <a:extLst>
                <a:ext uri="{FF2B5EF4-FFF2-40B4-BE49-F238E27FC236}">
                  <a16:creationId xmlns:a16="http://schemas.microsoft.com/office/drawing/2014/main" id="{DAA1AC22-CCF3-EDEB-DF49-9D5CE6DFAA4F}"/>
                </a:ext>
              </a:extLst>
            </p:cNvPr>
            <p:cNvSpPr/>
            <p:nvPr/>
          </p:nvSpPr>
          <p:spPr>
            <a:xfrm>
              <a:off x="8646289" y="3881101"/>
              <a:ext cx="112196" cy="128809"/>
            </a:xfrm>
            <a:prstGeom prst="parallelogram">
              <a:avLst>
                <a:gd name="adj" fmla="val 0"/>
              </a:avLst>
            </a:prstGeom>
            <a:solidFill>
              <a:sysClr val="windowText" lastClr="000000">
                <a:lumMod val="75000"/>
                <a:lumOff val="2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err="1">
                <a:ln>
                  <a:noFill/>
                </a:ln>
                <a:solidFill>
                  <a:srgbClr val="44546A">
                    <a:lumMod val="50000"/>
                  </a:srgbClr>
                </a:solidFill>
                <a:effectLst/>
                <a:uLnTx/>
                <a:uFillTx/>
                <a:latin typeface="Calibri" panose="020F0502020204030204"/>
                <a:ea typeface="+mn-ea"/>
                <a:cs typeface="+mn-cs"/>
              </a:endParaRPr>
            </a:p>
          </p:txBody>
        </p:sp>
        <p:sp>
          <p:nvSpPr>
            <p:cNvPr id="50" name="Parallélogramme 49">
              <a:extLst>
                <a:ext uri="{FF2B5EF4-FFF2-40B4-BE49-F238E27FC236}">
                  <a16:creationId xmlns:a16="http://schemas.microsoft.com/office/drawing/2014/main" id="{DD6BE1EB-414B-8FCB-AD02-F51F317D612C}"/>
                </a:ext>
              </a:extLst>
            </p:cNvPr>
            <p:cNvSpPr/>
            <p:nvPr/>
          </p:nvSpPr>
          <p:spPr>
            <a:xfrm>
              <a:off x="8817482" y="3900613"/>
              <a:ext cx="112196" cy="128809"/>
            </a:xfrm>
            <a:prstGeom prst="parallelogram">
              <a:avLst>
                <a:gd name="adj" fmla="val 0"/>
              </a:avLst>
            </a:prstGeom>
            <a:solidFill>
              <a:sysClr val="windowText" lastClr="000000">
                <a:lumMod val="75000"/>
                <a:lumOff val="2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err="1">
                <a:ln>
                  <a:noFill/>
                </a:ln>
                <a:solidFill>
                  <a:srgbClr val="44546A">
                    <a:lumMod val="50000"/>
                  </a:srgbClr>
                </a:solidFill>
                <a:effectLst/>
                <a:uLnTx/>
                <a:uFillTx/>
                <a:latin typeface="Calibri" panose="020F0502020204030204"/>
                <a:ea typeface="+mn-ea"/>
                <a:cs typeface="+mn-cs"/>
              </a:endParaRPr>
            </a:p>
          </p:txBody>
        </p:sp>
        <p:sp>
          <p:nvSpPr>
            <p:cNvPr id="51" name="Parallélogramme 50">
              <a:extLst>
                <a:ext uri="{FF2B5EF4-FFF2-40B4-BE49-F238E27FC236}">
                  <a16:creationId xmlns:a16="http://schemas.microsoft.com/office/drawing/2014/main" id="{F6A5CD86-AD3D-48E5-46C3-9649C2154189}"/>
                </a:ext>
              </a:extLst>
            </p:cNvPr>
            <p:cNvSpPr/>
            <p:nvPr/>
          </p:nvSpPr>
          <p:spPr>
            <a:xfrm>
              <a:off x="8981685" y="3933450"/>
              <a:ext cx="112196" cy="128809"/>
            </a:xfrm>
            <a:prstGeom prst="parallelogram">
              <a:avLst>
                <a:gd name="adj" fmla="val 0"/>
              </a:avLst>
            </a:prstGeom>
            <a:solidFill>
              <a:sysClr val="windowText" lastClr="000000">
                <a:lumMod val="75000"/>
                <a:lumOff val="2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err="1">
                <a:ln>
                  <a:noFill/>
                </a:ln>
                <a:solidFill>
                  <a:srgbClr val="44546A">
                    <a:lumMod val="50000"/>
                  </a:srgbClr>
                </a:solidFill>
                <a:effectLst/>
                <a:uLnTx/>
                <a:uFillTx/>
                <a:latin typeface="Calibri" panose="020F0502020204030204"/>
                <a:ea typeface="+mn-ea"/>
                <a:cs typeface="+mn-cs"/>
              </a:endParaRPr>
            </a:p>
          </p:txBody>
        </p:sp>
        <p:sp>
          <p:nvSpPr>
            <p:cNvPr id="52" name="Rectangle 51">
              <a:extLst>
                <a:ext uri="{FF2B5EF4-FFF2-40B4-BE49-F238E27FC236}">
                  <a16:creationId xmlns:a16="http://schemas.microsoft.com/office/drawing/2014/main" id="{86FF45B5-3D62-59B3-4609-99FDBC3F7824}"/>
                </a:ext>
              </a:extLst>
            </p:cNvPr>
            <p:cNvSpPr/>
            <p:nvPr/>
          </p:nvSpPr>
          <p:spPr>
            <a:xfrm rot="557264">
              <a:off x="7383744" y="3764320"/>
              <a:ext cx="1779116" cy="45719"/>
            </a:xfrm>
            <a:prstGeom prst="rect">
              <a:avLst/>
            </a:prstGeom>
            <a:solidFill>
              <a:sysClr val="window" lastClr="FFFFFF">
                <a:lumMod val="7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err="1">
                <a:ln>
                  <a:noFill/>
                </a:ln>
                <a:solidFill>
                  <a:srgbClr val="44546A">
                    <a:lumMod val="50000"/>
                  </a:srgbClr>
                </a:solidFill>
                <a:effectLst/>
                <a:uLnTx/>
                <a:uFillTx/>
                <a:latin typeface="Calibri" panose="020F0502020204030204"/>
                <a:ea typeface="+mn-ea"/>
                <a:cs typeface="+mn-cs"/>
              </a:endParaRPr>
            </a:p>
          </p:txBody>
        </p:sp>
      </p:grpSp>
      <p:sp>
        <p:nvSpPr>
          <p:cNvPr id="53" name="Ellipse 52">
            <a:extLst>
              <a:ext uri="{FF2B5EF4-FFF2-40B4-BE49-F238E27FC236}">
                <a16:creationId xmlns:a16="http://schemas.microsoft.com/office/drawing/2014/main" id="{1F7A11DC-41C7-4D5C-0C2D-C6D956E900E9}"/>
              </a:ext>
            </a:extLst>
          </p:cNvPr>
          <p:cNvSpPr/>
          <p:nvPr/>
        </p:nvSpPr>
        <p:spPr>
          <a:xfrm>
            <a:off x="5060464" y="3289133"/>
            <a:ext cx="1838404" cy="950847"/>
          </a:xfrm>
          <a:prstGeom prst="ellipse">
            <a:avLst/>
          </a:prstGeom>
          <a:noFill/>
          <a:ln w="6350" cap="flat" cmpd="sng" algn="ctr">
            <a:solidFill>
              <a:sysClr val="windowText" lastClr="000000"/>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err="1">
              <a:ln>
                <a:noFill/>
              </a:ln>
              <a:solidFill>
                <a:srgbClr val="44546A">
                  <a:lumMod val="50000"/>
                </a:srgbClr>
              </a:solidFill>
              <a:effectLst/>
              <a:uLnTx/>
              <a:uFillTx/>
              <a:latin typeface="Calibri" panose="020F0502020204030204"/>
              <a:ea typeface="+mn-ea"/>
              <a:cs typeface="+mn-cs"/>
            </a:endParaRPr>
          </a:p>
        </p:txBody>
      </p:sp>
      <p:sp>
        <p:nvSpPr>
          <p:cNvPr id="54" name="Parallélogramme 53">
            <a:extLst>
              <a:ext uri="{FF2B5EF4-FFF2-40B4-BE49-F238E27FC236}">
                <a16:creationId xmlns:a16="http://schemas.microsoft.com/office/drawing/2014/main" id="{C9469FCE-4EF4-7027-0083-2C33B78797D8}"/>
              </a:ext>
            </a:extLst>
          </p:cNvPr>
          <p:cNvSpPr/>
          <p:nvPr/>
        </p:nvSpPr>
        <p:spPr>
          <a:xfrm rot="20132755">
            <a:off x="6926448" y="4679483"/>
            <a:ext cx="1259460" cy="120725"/>
          </a:xfrm>
          <a:prstGeom prst="parallelogram">
            <a:avLst>
              <a:gd name="adj" fmla="val 89657"/>
            </a:avLst>
          </a:prstGeom>
          <a:solidFill>
            <a:srgbClr val="FCE5D7"/>
          </a:solidFill>
          <a:ln w="9525"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err="1">
              <a:ln>
                <a:noFill/>
              </a:ln>
              <a:solidFill>
                <a:srgbClr val="44546A">
                  <a:lumMod val="50000"/>
                </a:srgbClr>
              </a:solidFill>
              <a:effectLst/>
              <a:uLnTx/>
              <a:uFillTx/>
              <a:latin typeface="Calibri" panose="020F0502020204030204"/>
              <a:ea typeface="+mn-ea"/>
              <a:cs typeface="+mn-cs"/>
            </a:endParaRPr>
          </a:p>
        </p:txBody>
      </p:sp>
      <p:sp>
        <p:nvSpPr>
          <p:cNvPr id="55" name="Flèche vers le bas 54">
            <a:extLst>
              <a:ext uri="{FF2B5EF4-FFF2-40B4-BE49-F238E27FC236}">
                <a16:creationId xmlns:a16="http://schemas.microsoft.com/office/drawing/2014/main" id="{B212C622-0D66-1836-5D10-839B1F5E731D}"/>
              </a:ext>
            </a:extLst>
          </p:cNvPr>
          <p:cNvSpPr/>
          <p:nvPr/>
        </p:nvSpPr>
        <p:spPr>
          <a:xfrm rot="4550773">
            <a:off x="5455171" y="3542251"/>
            <a:ext cx="109413" cy="561291"/>
          </a:xfrm>
          <a:prstGeom prst="downArrow">
            <a:avLst/>
          </a:prstGeom>
          <a:solidFill>
            <a:srgbClr val="ED7D3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6" name="Flèche vers le bas 55">
            <a:extLst>
              <a:ext uri="{FF2B5EF4-FFF2-40B4-BE49-F238E27FC236}">
                <a16:creationId xmlns:a16="http://schemas.microsoft.com/office/drawing/2014/main" id="{31D5183D-4703-37D4-D0E1-C446F404D4CC}"/>
              </a:ext>
            </a:extLst>
          </p:cNvPr>
          <p:cNvSpPr/>
          <p:nvPr/>
        </p:nvSpPr>
        <p:spPr>
          <a:xfrm rot="16712549">
            <a:off x="6385500" y="3488362"/>
            <a:ext cx="109413" cy="615727"/>
          </a:xfrm>
          <a:prstGeom prst="downArrow">
            <a:avLst/>
          </a:prstGeom>
          <a:solidFill>
            <a:srgbClr val="ED7D3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7" name="Flèche vers le bas 56">
            <a:extLst>
              <a:ext uri="{FF2B5EF4-FFF2-40B4-BE49-F238E27FC236}">
                <a16:creationId xmlns:a16="http://schemas.microsoft.com/office/drawing/2014/main" id="{8866F7F5-5E12-EE05-2824-4E314B365A57}"/>
              </a:ext>
            </a:extLst>
          </p:cNvPr>
          <p:cNvSpPr/>
          <p:nvPr/>
        </p:nvSpPr>
        <p:spPr>
          <a:xfrm rot="5400000" flipV="1">
            <a:off x="5206412" y="2654981"/>
            <a:ext cx="137857" cy="362733"/>
          </a:xfrm>
          <a:prstGeom prst="downArrow">
            <a:avLst/>
          </a:prstGeom>
          <a:solidFill>
            <a:srgbClr val="ED7D3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8" name="Ellipse 57">
            <a:extLst>
              <a:ext uri="{FF2B5EF4-FFF2-40B4-BE49-F238E27FC236}">
                <a16:creationId xmlns:a16="http://schemas.microsoft.com/office/drawing/2014/main" id="{CD7CF64F-4A07-4A51-64D9-84CD577DE986}"/>
              </a:ext>
            </a:extLst>
          </p:cNvPr>
          <p:cNvSpPr/>
          <p:nvPr/>
        </p:nvSpPr>
        <p:spPr>
          <a:xfrm>
            <a:off x="5744510" y="4777206"/>
            <a:ext cx="441548" cy="183605"/>
          </a:xfrm>
          <a:prstGeom prst="ellipse">
            <a:avLst/>
          </a:prstGeom>
          <a:solidFill>
            <a:srgbClr val="FFFFFF"/>
          </a:solidFill>
          <a:ln w="6350" cap="flat" cmpd="sng" algn="ctr">
            <a:solidFill>
              <a:sysClr val="windowText" lastClr="000000"/>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err="1">
              <a:ln>
                <a:noFill/>
              </a:ln>
              <a:solidFill>
                <a:srgbClr val="44546A">
                  <a:lumMod val="50000"/>
                </a:srgbClr>
              </a:solidFill>
              <a:effectLst/>
              <a:uLnTx/>
              <a:uFillTx/>
              <a:latin typeface="Calibri" panose="020F0502020204030204"/>
              <a:ea typeface="+mn-ea"/>
              <a:cs typeface="+mn-cs"/>
            </a:endParaRPr>
          </a:p>
        </p:txBody>
      </p:sp>
      <p:grpSp>
        <p:nvGrpSpPr>
          <p:cNvPr id="59" name="Groupe 58">
            <a:extLst>
              <a:ext uri="{FF2B5EF4-FFF2-40B4-BE49-F238E27FC236}">
                <a16:creationId xmlns:a16="http://schemas.microsoft.com/office/drawing/2014/main" id="{A2C65C9C-58D6-31A5-53C9-2BABE3696AB3}"/>
              </a:ext>
            </a:extLst>
          </p:cNvPr>
          <p:cNvGrpSpPr/>
          <p:nvPr/>
        </p:nvGrpSpPr>
        <p:grpSpPr>
          <a:xfrm>
            <a:off x="5884900" y="2991864"/>
            <a:ext cx="162427" cy="1910369"/>
            <a:chOff x="8147833" y="2532229"/>
            <a:chExt cx="182156" cy="2119778"/>
          </a:xfrm>
          <a:solidFill>
            <a:sysClr val="window" lastClr="FFFFFF">
              <a:lumMod val="75000"/>
            </a:sysClr>
          </a:solidFill>
        </p:grpSpPr>
        <p:sp>
          <p:nvSpPr>
            <p:cNvPr id="60" name="Cylindre 59">
              <a:extLst>
                <a:ext uri="{FF2B5EF4-FFF2-40B4-BE49-F238E27FC236}">
                  <a16:creationId xmlns:a16="http://schemas.microsoft.com/office/drawing/2014/main" id="{47B92083-09AA-1B20-49EA-0FC0316F3BAD}"/>
                </a:ext>
              </a:extLst>
            </p:cNvPr>
            <p:cNvSpPr/>
            <p:nvPr/>
          </p:nvSpPr>
          <p:spPr>
            <a:xfrm>
              <a:off x="8147833" y="3478029"/>
              <a:ext cx="182156" cy="1173978"/>
            </a:xfrm>
            <a:prstGeom prst="can">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err="1">
                <a:ln>
                  <a:noFill/>
                </a:ln>
                <a:solidFill>
                  <a:srgbClr val="44546A">
                    <a:lumMod val="50000"/>
                  </a:srgbClr>
                </a:solidFill>
                <a:effectLst/>
                <a:uLnTx/>
                <a:uFillTx/>
                <a:latin typeface="Calibri" panose="020F0502020204030204"/>
                <a:ea typeface="+mn-ea"/>
                <a:cs typeface="+mn-cs"/>
              </a:endParaRPr>
            </a:p>
          </p:txBody>
        </p:sp>
        <p:sp>
          <p:nvSpPr>
            <p:cNvPr id="61" name="Cylindre 60">
              <a:extLst>
                <a:ext uri="{FF2B5EF4-FFF2-40B4-BE49-F238E27FC236}">
                  <a16:creationId xmlns:a16="http://schemas.microsoft.com/office/drawing/2014/main" id="{F435051C-DC55-EFA9-B50A-32FA2EA95D12}"/>
                </a:ext>
              </a:extLst>
            </p:cNvPr>
            <p:cNvSpPr/>
            <p:nvPr/>
          </p:nvSpPr>
          <p:spPr>
            <a:xfrm>
              <a:off x="8147833" y="3274316"/>
              <a:ext cx="182156" cy="247553"/>
            </a:xfrm>
            <a:prstGeom prst="can">
              <a:avLst/>
            </a:prstGeom>
            <a:noFill/>
            <a:ln w="6350" cap="flat" cmpd="sng" algn="ctr">
              <a:solidFill>
                <a:sysClr val="windowText" lastClr="000000"/>
              </a:solidFill>
              <a:prstDash val="sys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err="1">
                <a:ln>
                  <a:noFill/>
                </a:ln>
                <a:solidFill>
                  <a:srgbClr val="44546A">
                    <a:lumMod val="50000"/>
                  </a:srgbClr>
                </a:solidFill>
                <a:effectLst/>
                <a:uLnTx/>
                <a:uFillTx/>
                <a:latin typeface="Calibri" panose="020F0502020204030204"/>
                <a:ea typeface="+mn-ea"/>
                <a:cs typeface="+mn-cs"/>
              </a:endParaRPr>
            </a:p>
          </p:txBody>
        </p:sp>
        <p:sp>
          <p:nvSpPr>
            <p:cNvPr id="62" name="Cylindre 61">
              <a:extLst>
                <a:ext uri="{FF2B5EF4-FFF2-40B4-BE49-F238E27FC236}">
                  <a16:creationId xmlns:a16="http://schemas.microsoft.com/office/drawing/2014/main" id="{AD6D4A00-F36B-408C-D586-DB3F713E4575}"/>
                </a:ext>
              </a:extLst>
            </p:cNvPr>
            <p:cNvSpPr/>
            <p:nvPr/>
          </p:nvSpPr>
          <p:spPr>
            <a:xfrm>
              <a:off x="8147833" y="2532229"/>
              <a:ext cx="182156" cy="792499"/>
            </a:xfrm>
            <a:prstGeom prst="can">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err="1">
                <a:ln>
                  <a:noFill/>
                </a:ln>
                <a:solidFill>
                  <a:srgbClr val="44546A">
                    <a:lumMod val="50000"/>
                  </a:srgbClr>
                </a:solidFill>
                <a:effectLst/>
                <a:uLnTx/>
                <a:uFillTx/>
                <a:latin typeface="Calibri" panose="020F0502020204030204"/>
                <a:ea typeface="+mn-ea"/>
                <a:cs typeface="+mn-cs"/>
              </a:endParaRPr>
            </a:p>
          </p:txBody>
        </p:sp>
      </p:grpSp>
      <p:sp>
        <p:nvSpPr>
          <p:cNvPr id="63" name="Cylindre 62">
            <a:extLst>
              <a:ext uri="{FF2B5EF4-FFF2-40B4-BE49-F238E27FC236}">
                <a16:creationId xmlns:a16="http://schemas.microsoft.com/office/drawing/2014/main" id="{64EB1816-CD72-8C1D-37A7-A2171A285DDB}"/>
              </a:ext>
            </a:extLst>
          </p:cNvPr>
          <p:cNvSpPr/>
          <p:nvPr/>
        </p:nvSpPr>
        <p:spPr>
          <a:xfrm>
            <a:off x="5886097" y="4861880"/>
            <a:ext cx="156403" cy="159391"/>
          </a:xfrm>
          <a:prstGeom prst="can">
            <a:avLst/>
          </a:prstGeom>
          <a:noFill/>
          <a:ln w="6350" cap="flat" cmpd="sng" algn="ctr">
            <a:solidFill>
              <a:sysClr val="windowText" lastClr="000000"/>
            </a:solidFill>
            <a:prstDash val="sys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err="1">
              <a:ln>
                <a:noFill/>
              </a:ln>
              <a:solidFill>
                <a:srgbClr val="44546A">
                  <a:lumMod val="50000"/>
                </a:srgbClr>
              </a:solidFill>
              <a:effectLst/>
              <a:uLnTx/>
              <a:uFillTx/>
              <a:latin typeface="Calibri" panose="020F0502020204030204"/>
              <a:ea typeface="+mn-ea"/>
              <a:cs typeface="+mn-cs"/>
            </a:endParaRPr>
          </a:p>
        </p:txBody>
      </p:sp>
      <p:sp>
        <p:nvSpPr>
          <p:cNvPr id="64" name="Flèche vers le bas 63">
            <a:extLst>
              <a:ext uri="{FF2B5EF4-FFF2-40B4-BE49-F238E27FC236}">
                <a16:creationId xmlns:a16="http://schemas.microsoft.com/office/drawing/2014/main" id="{AE7FCE5B-CFB2-178C-F7D6-F6A4D98312A4}"/>
              </a:ext>
            </a:extLst>
          </p:cNvPr>
          <p:cNvSpPr/>
          <p:nvPr/>
        </p:nvSpPr>
        <p:spPr>
          <a:xfrm rot="15566255">
            <a:off x="5444560" y="4590084"/>
            <a:ext cx="109413" cy="532121"/>
          </a:xfrm>
          <a:prstGeom prst="downArrow">
            <a:avLst/>
          </a:prstGeom>
          <a:solidFill>
            <a:srgbClr val="ED7D3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5" name="Flèche vers le bas 64">
            <a:extLst>
              <a:ext uri="{FF2B5EF4-FFF2-40B4-BE49-F238E27FC236}">
                <a16:creationId xmlns:a16="http://schemas.microsoft.com/office/drawing/2014/main" id="{A0897A05-FF78-3199-5521-55E5752BBFC4}"/>
              </a:ext>
            </a:extLst>
          </p:cNvPr>
          <p:cNvSpPr/>
          <p:nvPr/>
        </p:nvSpPr>
        <p:spPr>
          <a:xfrm rot="5885872">
            <a:off x="6412720" y="4571051"/>
            <a:ext cx="132842" cy="519247"/>
          </a:xfrm>
          <a:prstGeom prst="downArrow">
            <a:avLst/>
          </a:prstGeom>
          <a:solidFill>
            <a:srgbClr val="ED7D3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6" name="Cylindre 65">
            <a:extLst>
              <a:ext uri="{FF2B5EF4-FFF2-40B4-BE49-F238E27FC236}">
                <a16:creationId xmlns:a16="http://schemas.microsoft.com/office/drawing/2014/main" id="{8936E2A2-FFFF-5C2C-9BF4-5969C77CBFA9}"/>
              </a:ext>
            </a:extLst>
          </p:cNvPr>
          <p:cNvSpPr/>
          <p:nvPr/>
        </p:nvSpPr>
        <p:spPr>
          <a:xfrm>
            <a:off x="5059878" y="2801491"/>
            <a:ext cx="1846102" cy="2509344"/>
          </a:xfrm>
          <a:prstGeom prst="can">
            <a:avLst>
              <a:gd name="adj" fmla="val 49729"/>
            </a:avLst>
          </a:prstGeom>
          <a:noFill/>
          <a:ln w="9525"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err="1">
              <a:ln>
                <a:noFill/>
              </a:ln>
              <a:solidFill>
                <a:srgbClr val="44546A">
                  <a:lumMod val="50000"/>
                </a:srgbClr>
              </a:solidFill>
              <a:effectLst/>
              <a:uLnTx/>
              <a:uFillTx/>
              <a:latin typeface="Calibri" panose="020F0502020204030204"/>
              <a:ea typeface="+mn-ea"/>
              <a:cs typeface="+mn-cs"/>
            </a:endParaRPr>
          </a:p>
        </p:txBody>
      </p:sp>
      <p:sp>
        <p:nvSpPr>
          <p:cNvPr id="67" name="Cylindre 66">
            <a:extLst>
              <a:ext uri="{FF2B5EF4-FFF2-40B4-BE49-F238E27FC236}">
                <a16:creationId xmlns:a16="http://schemas.microsoft.com/office/drawing/2014/main" id="{EF06F540-A0BA-51FC-EF93-89F620BC624F}"/>
              </a:ext>
            </a:extLst>
          </p:cNvPr>
          <p:cNvSpPr/>
          <p:nvPr/>
        </p:nvSpPr>
        <p:spPr>
          <a:xfrm>
            <a:off x="4773207" y="2645277"/>
            <a:ext cx="199828" cy="196617"/>
          </a:xfrm>
          <a:prstGeom prst="can">
            <a:avLst/>
          </a:prstGeom>
          <a:solidFill>
            <a:sysClr val="window" lastClr="FFFFFF"/>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err="1">
              <a:ln>
                <a:noFill/>
              </a:ln>
              <a:solidFill>
                <a:srgbClr val="44546A">
                  <a:lumMod val="50000"/>
                </a:srgbClr>
              </a:solidFill>
              <a:effectLst/>
              <a:uLnTx/>
              <a:uFillTx/>
              <a:latin typeface="Calibri" panose="020F0502020204030204"/>
              <a:ea typeface="+mn-ea"/>
              <a:cs typeface="+mn-cs"/>
            </a:endParaRPr>
          </a:p>
        </p:txBody>
      </p:sp>
      <p:sp>
        <p:nvSpPr>
          <p:cNvPr id="68" name="Cube 67">
            <a:extLst>
              <a:ext uri="{FF2B5EF4-FFF2-40B4-BE49-F238E27FC236}">
                <a16:creationId xmlns:a16="http://schemas.microsoft.com/office/drawing/2014/main" id="{29E2F412-6A44-5B0D-E8C3-6299FCF24795}"/>
              </a:ext>
            </a:extLst>
          </p:cNvPr>
          <p:cNvSpPr/>
          <p:nvPr/>
        </p:nvSpPr>
        <p:spPr>
          <a:xfrm>
            <a:off x="4515970" y="2076779"/>
            <a:ext cx="841049" cy="694063"/>
          </a:xfrm>
          <a:prstGeom prst="cube">
            <a:avLst>
              <a:gd name="adj" fmla="val 26875"/>
            </a:avLst>
          </a:prstGeom>
          <a:solidFill>
            <a:srgbClr val="FBDFCD"/>
          </a:solidFill>
          <a:ln w="9525"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200" b="0" i="0" u="none" strike="noStrike" kern="0" cap="none" spc="0" normalizeH="0" baseline="0" noProof="0" dirty="0">
                <a:ln>
                  <a:noFill/>
                </a:ln>
                <a:solidFill>
                  <a:srgbClr val="44546A">
                    <a:lumMod val="50000"/>
                  </a:srgbClr>
                </a:solidFill>
                <a:effectLst/>
                <a:uLnTx/>
                <a:uFillTx/>
                <a:latin typeface="Calibri" panose="020F0502020204030204"/>
                <a:ea typeface="+mn-ea"/>
                <a:cs typeface="+mn-cs"/>
              </a:rPr>
              <a:t>Trémie</a:t>
            </a:r>
            <a:endParaRPr kumimoji="0" lang="en-GB" sz="1200" b="0" i="0" u="none" strike="noStrike" kern="0" cap="none" spc="0" normalizeH="0" baseline="0" noProof="0" dirty="0" err="1">
              <a:ln>
                <a:noFill/>
              </a:ln>
              <a:solidFill>
                <a:srgbClr val="44546A">
                  <a:lumMod val="50000"/>
                </a:srgbClr>
              </a:solidFill>
              <a:effectLst/>
              <a:uLnTx/>
              <a:uFillTx/>
              <a:latin typeface="Calibri" panose="020F0502020204030204"/>
              <a:ea typeface="+mn-ea"/>
              <a:cs typeface="+mn-cs"/>
            </a:endParaRPr>
          </a:p>
        </p:txBody>
      </p:sp>
      <p:sp>
        <p:nvSpPr>
          <p:cNvPr id="69" name="Rectangle 68">
            <a:extLst>
              <a:ext uri="{FF2B5EF4-FFF2-40B4-BE49-F238E27FC236}">
                <a16:creationId xmlns:a16="http://schemas.microsoft.com/office/drawing/2014/main" id="{FFD92796-D8C5-AB5B-E1F3-4AF85CB20274}"/>
              </a:ext>
            </a:extLst>
          </p:cNvPr>
          <p:cNvSpPr/>
          <p:nvPr/>
        </p:nvSpPr>
        <p:spPr>
          <a:xfrm>
            <a:off x="5984348" y="3822024"/>
            <a:ext cx="710689" cy="24963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1200" b="0" i="0" u="none" strike="noStrike" kern="0" cap="none" spc="0" normalizeH="0" baseline="0" noProof="0" dirty="0">
                <a:ln>
                  <a:noFill/>
                </a:ln>
                <a:solidFill>
                  <a:srgbClr val="44546A">
                    <a:lumMod val="50000"/>
                  </a:srgbClr>
                </a:solidFill>
                <a:effectLst/>
                <a:uLnTx/>
                <a:uFillTx/>
                <a:latin typeface="Calibri" panose="020F0502020204030204"/>
              </a:rPr>
              <a:t> Sole OUT</a:t>
            </a:r>
            <a:endParaRPr kumimoji="0" lang="en-GB" sz="1200" b="0" i="0" u="none" strike="noStrike" kern="0" cap="none" spc="0" normalizeH="0" baseline="0" noProof="0" dirty="0">
              <a:ln>
                <a:noFill/>
              </a:ln>
              <a:solidFill>
                <a:prstClr val="black"/>
              </a:solidFill>
              <a:effectLst/>
              <a:uLnTx/>
              <a:uFillTx/>
              <a:latin typeface="Calibri" panose="020F0502020204030204"/>
            </a:endParaRPr>
          </a:p>
        </p:txBody>
      </p:sp>
      <p:sp>
        <p:nvSpPr>
          <p:cNvPr id="70" name="Rectangle 69">
            <a:extLst>
              <a:ext uri="{FF2B5EF4-FFF2-40B4-BE49-F238E27FC236}">
                <a16:creationId xmlns:a16="http://schemas.microsoft.com/office/drawing/2014/main" id="{19294F09-6102-8DE8-7319-BEB8133F365A}"/>
              </a:ext>
            </a:extLst>
          </p:cNvPr>
          <p:cNvSpPr/>
          <p:nvPr/>
        </p:nvSpPr>
        <p:spPr>
          <a:xfrm>
            <a:off x="5212329" y="4914764"/>
            <a:ext cx="586333" cy="24963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1200" b="0" i="0" u="none" strike="noStrike" kern="0" cap="none" spc="0" normalizeH="0" baseline="0" noProof="0" dirty="0">
                <a:ln>
                  <a:noFill/>
                </a:ln>
                <a:solidFill>
                  <a:srgbClr val="44546A">
                    <a:lumMod val="50000"/>
                  </a:srgbClr>
                </a:solidFill>
                <a:effectLst/>
                <a:uLnTx/>
                <a:uFillTx/>
                <a:latin typeface="Calibri" panose="020F0502020204030204"/>
              </a:rPr>
              <a:t> Sole IN</a:t>
            </a:r>
            <a:endParaRPr kumimoji="0" lang="en-GB" sz="1200" b="0" i="0" u="none" strike="noStrike" kern="0" cap="none" spc="0" normalizeH="0" baseline="0" noProof="0" dirty="0">
              <a:ln>
                <a:noFill/>
              </a:ln>
              <a:solidFill>
                <a:prstClr val="black"/>
              </a:solidFill>
              <a:effectLst/>
              <a:uLnTx/>
              <a:uFillTx/>
              <a:latin typeface="Calibri" panose="020F0502020204030204"/>
            </a:endParaRPr>
          </a:p>
        </p:txBody>
      </p:sp>
      <p:grpSp>
        <p:nvGrpSpPr>
          <p:cNvPr id="71" name="Groupe 70">
            <a:extLst>
              <a:ext uri="{FF2B5EF4-FFF2-40B4-BE49-F238E27FC236}">
                <a16:creationId xmlns:a16="http://schemas.microsoft.com/office/drawing/2014/main" id="{CC63221F-8E41-1FC5-76E5-20D6F1AB1B74}"/>
              </a:ext>
            </a:extLst>
          </p:cNvPr>
          <p:cNvGrpSpPr/>
          <p:nvPr/>
        </p:nvGrpSpPr>
        <p:grpSpPr>
          <a:xfrm>
            <a:off x="5822605" y="2338723"/>
            <a:ext cx="3321395" cy="574631"/>
            <a:chOff x="5858528" y="1272698"/>
            <a:chExt cx="3321395" cy="574631"/>
          </a:xfrm>
        </p:grpSpPr>
        <p:cxnSp>
          <p:nvCxnSpPr>
            <p:cNvPr id="72" name="Connecteur droit 71">
              <a:extLst>
                <a:ext uri="{FF2B5EF4-FFF2-40B4-BE49-F238E27FC236}">
                  <a16:creationId xmlns:a16="http://schemas.microsoft.com/office/drawing/2014/main" id="{2449F2FB-556B-D791-282F-4290E73DDF9D}"/>
                </a:ext>
              </a:extLst>
            </p:cNvPr>
            <p:cNvCxnSpPr/>
            <p:nvPr/>
          </p:nvCxnSpPr>
          <p:spPr>
            <a:xfrm>
              <a:off x="6109814" y="1675694"/>
              <a:ext cx="3684" cy="171635"/>
            </a:xfrm>
            <a:prstGeom prst="line">
              <a:avLst/>
            </a:prstGeom>
            <a:noFill/>
            <a:ln w="6350" cap="flat" cmpd="sng" algn="ctr">
              <a:solidFill>
                <a:sysClr val="windowText" lastClr="000000"/>
              </a:solidFill>
              <a:prstDash val="solid"/>
              <a:miter lim="800000"/>
            </a:ln>
            <a:effectLst/>
          </p:spPr>
        </p:cxnSp>
        <p:cxnSp>
          <p:nvCxnSpPr>
            <p:cNvPr id="73" name="Connecteur droit 72">
              <a:extLst>
                <a:ext uri="{FF2B5EF4-FFF2-40B4-BE49-F238E27FC236}">
                  <a16:creationId xmlns:a16="http://schemas.microsoft.com/office/drawing/2014/main" id="{822F2270-FCF6-5662-8658-2E788E5006B9}"/>
                </a:ext>
              </a:extLst>
            </p:cNvPr>
            <p:cNvCxnSpPr/>
            <p:nvPr/>
          </p:nvCxnSpPr>
          <p:spPr>
            <a:xfrm>
              <a:off x="5860314" y="1670638"/>
              <a:ext cx="3684" cy="171635"/>
            </a:xfrm>
            <a:prstGeom prst="line">
              <a:avLst/>
            </a:prstGeom>
            <a:noFill/>
            <a:ln w="6350" cap="flat" cmpd="sng" algn="ctr">
              <a:solidFill>
                <a:sysClr val="windowText" lastClr="000000"/>
              </a:solidFill>
              <a:prstDash val="solid"/>
              <a:miter lim="800000"/>
            </a:ln>
            <a:effectLst/>
          </p:spPr>
        </p:cxnSp>
        <p:grpSp>
          <p:nvGrpSpPr>
            <p:cNvPr id="74" name="Groupe 73">
              <a:extLst>
                <a:ext uri="{FF2B5EF4-FFF2-40B4-BE49-F238E27FC236}">
                  <a16:creationId xmlns:a16="http://schemas.microsoft.com/office/drawing/2014/main" id="{89ABE74B-CF87-3126-3124-1C56114AF22C}"/>
                </a:ext>
              </a:extLst>
            </p:cNvPr>
            <p:cNvGrpSpPr/>
            <p:nvPr/>
          </p:nvGrpSpPr>
          <p:grpSpPr>
            <a:xfrm>
              <a:off x="5858528" y="1272698"/>
              <a:ext cx="3321395" cy="430152"/>
              <a:chOff x="5858528" y="1272698"/>
              <a:chExt cx="3321395" cy="430152"/>
            </a:xfrm>
          </p:grpSpPr>
          <p:cxnSp>
            <p:nvCxnSpPr>
              <p:cNvPr id="75" name="Connecteur droit 74">
                <a:extLst>
                  <a:ext uri="{FF2B5EF4-FFF2-40B4-BE49-F238E27FC236}">
                    <a16:creationId xmlns:a16="http://schemas.microsoft.com/office/drawing/2014/main" id="{72267DE3-F2BE-A23F-EBC1-84D7D04349D9}"/>
                  </a:ext>
                </a:extLst>
              </p:cNvPr>
              <p:cNvCxnSpPr/>
              <p:nvPr/>
            </p:nvCxnSpPr>
            <p:spPr>
              <a:xfrm>
                <a:off x="5930739" y="1523886"/>
                <a:ext cx="3684" cy="171635"/>
              </a:xfrm>
              <a:prstGeom prst="line">
                <a:avLst/>
              </a:prstGeom>
              <a:noFill/>
              <a:ln w="6350" cap="flat" cmpd="sng" algn="ctr">
                <a:solidFill>
                  <a:sysClr val="windowText" lastClr="000000"/>
                </a:solidFill>
                <a:prstDash val="solid"/>
                <a:miter lim="800000"/>
              </a:ln>
              <a:effectLst/>
            </p:spPr>
          </p:cxnSp>
          <p:sp>
            <p:nvSpPr>
              <p:cNvPr id="76" name="Parallélogramme 75">
                <a:extLst>
                  <a:ext uri="{FF2B5EF4-FFF2-40B4-BE49-F238E27FC236}">
                    <a16:creationId xmlns:a16="http://schemas.microsoft.com/office/drawing/2014/main" id="{177308DE-8937-385B-7035-074894426954}"/>
                  </a:ext>
                </a:extLst>
              </p:cNvPr>
              <p:cNvSpPr/>
              <p:nvPr/>
            </p:nvSpPr>
            <p:spPr>
              <a:xfrm>
                <a:off x="5858528" y="1527409"/>
                <a:ext cx="321694" cy="149269"/>
              </a:xfrm>
              <a:prstGeom prst="parallelogram">
                <a:avLst>
                  <a:gd name="adj" fmla="val 48003"/>
                </a:avLst>
              </a:prstGeom>
              <a:solidFill>
                <a:srgbClr val="FF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err="1">
                  <a:ln>
                    <a:noFill/>
                  </a:ln>
                  <a:solidFill>
                    <a:srgbClr val="44546A">
                      <a:lumMod val="50000"/>
                    </a:srgbClr>
                  </a:solidFill>
                  <a:effectLst/>
                  <a:uLnTx/>
                  <a:uFillTx/>
                  <a:latin typeface="Calibri" panose="020F0502020204030204"/>
                  <a:ea typeface="+mn-ea"/>
                  <a:cs typeface="+mn-cs"/>
                </a:endParaRPr>
              </a:p>
            </p:txBody>
          </p:sp>
          <p:cxnSp>
            <p:nvCxnSpPr>
              <p:cNvPr id="77" name="Connecteur droit 76">
                <a:extLst>
                  <a:ext uri="{FF2B5EF4-FFF2-40B4-BE49-F238E27FC236}">
                    <a16:creationId xmlns:a16="http://schemas.microsoft.com/office/drawing/2014/main" id="{1E3B1CB7-C00A-B82E-31A9-72463FF4DC89}"/>
                  </a:ext>
                </a:extLst>
              </p:cNvPr>
              <p:cNvCxnSpPr/>
              <p:nvPr/>
            </p:nvCxnSpPr>
            <p:spPr>
              <a:xfrm>
                <a:off x="6180223" y="1531215"/>
                <a:ext cx="3684" cy="171635"/>
              </a:xfrm>
              <a:prstGeom prst="line">
                <a:avLst/>
              </a:prstGeom>
              <a:noFill/>
              <a:ln w="6350" cap="flat" cmpd="sng" algn="ctr">
                <a:solidFill>
                  <a:sysClr val="windowText" lastClr="000000"/>
                </a:solidFill>
                <a:prstDash val="solid"/>
                <a:miter lim="800000"/>
              </a:ln>
              <a:effectLst/>
            </p:spPr>
          </p:cxnSp>
          <p:cxnSp>
            <p:nvCxnSpPr>
              <p:cNvPr id="78" name="Connecteur droit avec flèche 77">
                <a:extLst>
                  <a:ext uri="{FF2B5EF4-FFF2-40B4-BE49-F238E27FC236}">
                    <a16:creationId xmlns:a16="http://schemas.microsoft.com/office/drawing/2014/main" id="{E2A83F9B-4C97-B703-EC63-60DF1D2E588C}"/>
                  </a:ext>
                </a:extLst>
              </p:cNvPr>
              <p:cNvCxnSpPr/>
              <p:nvPr/>
            </p:nvCxnSpPr>
            <p:spPr>
              <a:xfrm flipH="1">
                <a:off x="6020271" y="1357184"/>
                <a:ext cx="1330852" cy="237390"/>
              </a:xfrm>
              <a:prstGeom prst="straightConnector1">
                <a:avLst/>
              </a:prstGeom>
              <a:noFill/>
              <a:ln w="38100" cap="flat" cmpd="sng" algn="ctr">
                <a:solidFill>
                  <a:sysClr val="windowText" lastClr="000000"/>
                </a:solidFill>
                <a:prstDash val="solid"/>
                <a:miter lim="800000"/>
                <a:tailEnd type="oval"/>
              </a:ln>
              <a:effectLst/>
            </p:spPr>
          </p:cxnSp>
          <mc:AlternateContent xmlns:mc="http://schemas.openxmlformats.org/markup-compatibility/2006" xmlns:a14="http://schemas.microsoft.com/office/drawing/2010/main">
            <mc:Choice Requires="a14">
              <p:sp>
                <p:nvSpPr>
                  <p:cNvPr id="79" name="ZoneTexte 78">
                    <a:extLst>
                      <a:ext uri="{FF2B5EF4-FFF2-40B4-BE49-F238E27FC236}">
                        <a16:creationId xmlns:a16="http://schemas.microsoft.com/office/drawing/2014/main" id="{61491A6D-B396-AE32-1094-2573A2C82EF2}"/>
                      </a:ext>
                    </a:extLst>
                  </p:cNvPr>
                  <p:cNvSpPr txBox="1"/>
                  <p:nvPr/>
                </p:nvSpPr>
                <p:spPr>
                  <a:xfrm>
                    <a:off x="7329167" y="1272698"/>
                    <a:ext cx="1850756" cy="276999"/>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1200" b="0" i="0" u="none" strike="noStrike" kern="0" cap="none" spc="0" normalizeH="0" baseline="0" noProof="0" dirty="0">
                        <a:ln>
                          <a:noFill/>
                        </a:ln>
                        <a:solidFill>
                          <a:srgbClr val="C00000"/>
                        </a:solidFill>
                        <a:effectLst/>
                        <a:uLnTx/>
                        <a:uFillTx/>
                        <a:latin typeface="Calibri" panose="020F0502020204030204"/>
                      </a:rPr>
                      <a:t>Antenne RFID ENTREE </a:t>
                    </a:r>
                    <a14:m>
                      <m:oMath xmlns:m="http://schemas.openxmlformats.org/officeDocument/2006/math">
                        <m:sSub>
                          <m:sSubPr>
                            <m:ctrlPr>
                              <a:rPr kumimoji="0" lang="fr-FR" sz="1200" b="0" i="1" u="none" strike="noStrike" kern="0" cap="none" spc="0" normalizeH="0" baseline="0" noProof="0" smtClean="0">
                                <a:ln>
                                  <a:noFill/>
                                </a:ln>
                                <a:solidFill>
                                  <a:srgbClr val="C00000"/>
                                </a:solidFill>
                                <a:effectLst/>
                                <a:uLnTx/>
                                <a:uFillTx/>
                                <a:latin typeface="Cambria Math" panose="02040503050406030204" pitchFamily="18" charset="0"/>
                              </a:rPr>
                            </m:ctrlPr>
                          </m:sSubPr>
                          <m:e>
                            <m:r>
                              <a:rPr kumimoji="0" lang="fr-FR" sz="1200" b="0" i="1" u="none" strike="noStrike" kern="0" cap="none" spc="0" normalizeH="0" baseline="0" noProof="0" smtClean="0">
                                <a:ln>
                                  <a:noFill/>
                                </a:ln>
                                <a:solidFill>
                                  <a:srgbClr val="C00000"/>
                                </a:solidFill>
                                <a:effectLst/>
                                <a:uLnTx/>
                                <a:uFillTx/>
                                <a:latin typeface="Cambria Math" panose="02040503050406030204" pitchFamily="18" charset="0"/>
                              </a:rPr>
                              <m:t>𝑡</m:t>
                            </m:r>
                          </m:e>
                          <m:sub>
                            <m:r>
                              <a:rPr kumimoji="0" lang="fr-FR" sz="1200" b="0" i="1" u="none" strike="noStrike" kern="0" cap="none" spc="0" normalizeH="0" baseline="0" noProof="0" smtClean="0">
                                <a:ln>
                                  <a:noFill/>
                                </a:ln>
                                <a:solidFill>
                                  <a:srgbClr val="C00000"/>
                                </a:solidFill>
                                <a:effectLst/>
                                <a:uLnTx/>
                                <a:uFillTx/>
                                <a:latin typeface="Cambria Math" panose="02040503050406030204" pitchFamily="18" charset="0"/>
                              </a:rPr>
                              <m:t>𝑖</m:t>
                            </m:r>
                          </m:sub>
                        </m:sSub>
                      </m:oMath>
                    </a14:m>
                    <a:r>
                      <a:rPr kumimoji="0" lang="fr-FR" sz="1200" b="0" i="0" u="none" strike="noStrike" kern="0" cap="none" spc="0" normalizeH="0" baseline="0" noProof="0" dirty="0">
                        <a:ln>
                          <a:noFill/>
                        </a:ln>
                        <a:solidFill>
                          <a:srgbClr val="C00000"/>
                        </a:solidFill>
                        <a:effectLst/>
                        <a:uLnTx/>
                        <a:uFillTx/>
                        <a:latin typeface="Calibri" panose="020F0502020204030204"/>
                      </a:rPr>
                      <a:t> </a:t>
                    </a:r>
                    <a:endParaRPr kumimoji="0" lang="en-GB" sz="1200" b="0" i="0" u="none" strike="noStrike" kern="0" cap="none" spc="0" normalizeH="0" baseline="0" noProof="0" dirty="0">
                      <a:ln>
                        <a:noFill/>
                      </a:ln>
                      <a:solidFill>
                        <a:srgbClr val="C00000"/>
                      </a:solidFill>
                      <a:effectLst/>
                      <a:uLnTx/>
                      <a:uFillTx/>
                      <a:latin typeface="Calibri" panose="020F0502020204030204"/>
                    </a:endParaRPr>
                  </a:p>
                </p:txBody>
              </p:sp>
            </mc:Choice>
            <mc:Fallback xmlns="">
              <p:sp>
                <p:nvSpPr>
                  <p:cNvPr id="95" name="ZoneTexte 94"/>
                  <p:cNvSpPr txBox="1">
                    <a:spLocks noRot="1" noChangeAspect="1" noMove="1" noResize="1" noEditPoints="1" noAdjustHandles="1" noChangeArrowheads="1" noChangeShapeType="1" noTextEdit="1"/>
                  </p:cNvSpPr>
                  <p:nvPr/>
                </p:nvSpPr>
                <p:spPr>
                  <a:xfrm>
                    <a:off x="7329167" y="1272698"/>
                    <a:ext cx="1850756" cy="276999"/>
                  </a:xfrm>
                  <a:prstGeom prst="rect">
                    <a:avLst/>
                  </a:prstGeom>
                  <a:blipFill>
                    <a:blip r:embed="rId5"/>
                    <a:stretch>
                      <a:fillRect t="-2222" b="-17778"/>
                    </a:stretch>
                  </a:blipFill>
                </p:spPr>
                <p:txBody>
                  <a:bodyPr/>
                  <a:lstStyle/>
                  <a:p>
                    <a:r>
                      <a:rPr lang="fr-FR">
                        <a:noFill/>
                      </a:rPr>
                      <a:t> </a:t>
                    </a:r>
                  </a:p>
                </p:txBody>
              </p:sp>
            </mc:Fallback>
          </mc:AlternateContent>
        </p:grpSp>
      </p:grpSp>
      <p:grpSp>
        <p:nvGrpSpPr>
          <p:cNvPr id="80" name="Groupe 79">
            <a:extLst>
              <a:ext uri="{FF2B5EF4-FFF2-40B4-BE49-F238E27FC236}">
                <a16:creationId xmlns:a16="http://schemas.microsoft.com/office/drawing/2014/main" id="{496F6890-A4B7-0C4A-7B5A-B0185C814A65}"/>
              </a:ext>
            </a:extLst>
          </p:cNvPr>
          <p:cNvGrpSpPr/>
          <p:nvPr/>
        </p:nvGrpSpPr>
        <p:grpSpPr>
          <a:xfrm>
            <a:off x="7056200" y="3728985"/>
            <a:ext cx="2087799" cy="1288803"/>
            <a:chOff x="7092123" y="2662960"/>
            <a:chExt cx="2087799" cy="1288803"/>
          </a:xfrm>
        </p:grpSpPr>
        <p:cxnSp>
          <p:nvCxnSpPr>
            <p:cNvPr id="81" name="Connecteur droit 80">
              <a:extLst>
                <a:ext uri="{FF2B5EF4-FFF2-40B4-BE49-F238E27FC236}">
                  <a16:creationId xmlns:a16="http://schemas.microsoft.com/office/drawing/2014/main" id="{5E94B7BE-0068-2431-8C6C-06CEDA388504}"/>
                </a:ext>
              </a:extLst>
            </p:cNvPr>
            <p:cNvCxnSpPr/>
            <p:nvPr/>
          </p:nvCxnSpPr>
          <p:spPr>
            <a:xfrm flipH="1" flipV="1">
              <a:off x="7180882" y="3601278"/>
              <a:ext cx="21048" cy="187289"/>
            </a:xfrm>
            <a:prstGeom prst="line">
              <a:avLst/>
            </a:prstGeom>
            <a:noFill/>
            <a:ln w="6350" cap="flat" cmpd="sng" algn="ctr">
              <a:solidFill>
                <a:sysClr val="windowText" lastClr="000000"/>
              </a:solidFill>
              <a:prstDash val="solid"/>
              <a:miter lim="800000"/>
            </a:ln>
            <a:effectLst/>
          </p:spPr>
        </p:cxnSp>
        <p:sp>
          <p:nvSpPr>
            <p:cNvPr id="82" name="Parallélogramme 81">
              <a:extLst>
                <a:ext uri="{FF2B5EF4-FFF2-40B4-BE49-F238E27FC236}">
                  <a16:creationId xmlns:a16="http://schemas.microsoft.com/office/drawing/2014/main" id="{A36821A6-12AD-D68F-5233-B48F36B582C5}"/>
                </a:ext>
              </a:extLst>
            </p:cNvPr>
            <p:cNvSpPr/>
            <p:nvPr/>
          </p:nvSpPr>
          <p:spPr>
            <a:xfrm rot="20132755">
              <a:off x="7092123" y="3571624"/>
              <a:ext cx="294249" cy="120725"/>
            </a:xfrm>
            <a:prstGeom prst="parallelogram">
              <a:avLst>
                <a:gd name="adj" fmla="val 89657"/>
              </a:avLst>
            </a:prstGeom>
            <a:solidFill>
              <a:srgbClr val="FF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err="1">
                <a:ln>
                  <a:noFill/>
                </a:ln>
                <a:solidFill>
                  <a:srgbClr val="44546A">
                    <a:lumMod val="50000"/>
                  </a:srgbClr>
                </a:solidFill>
                <a:effectLst/>
                <a:uLnTx/>
                <a:uFillTx/>
                <a:latin typeface="Calibri" panose="020F0502020204030204"/>
                <a:ea typeface="+mn-ea"/>
                <a:cs typeface="+mn-cs"/>
              </a:endParaRPr>
            </a:p>
          </p:txBody>
        </p:sp>
        <p:cxnSp>
          <p:nvCxnSpPr>
            <p:cNvPr id="83" name="Connecteur droit 82">
              <a:extLst>
                <a:ext uri="{FF2B5EF4-FFF2-40B4-BE49-F238E27FC236}">
                  <a16:creationId xmlns:a16="http://schemas.microsoft.com/office/drawing/2014/main" id="{770731CF-CAA0-C0A0-EAEB-31BB6CE59DB5}"/>
                </a:ext>
              </a:extLst>
            </p:cNvPr>
            <p:cNvCxnSpPr/>
            <p:nvPr/>
          </p:nvCxnSpPr>
          <p:spPr>
            <a:xfrm>
              <a:off x="7132571" y="3745771"/>
              <a:ext cx="14208" cy="205992"/>
            </a:xfrm>
            <a:prstGeom prst="line">
              <a:avLst/>
            </a:prstGeom>
            <a:noFill/>
            <a:ln w="6350" cap="flat" cmpd="sng" algn="ctr">
              <a:solidFill>
                <a:sysClr val="windowText" lastClr="000000"/>
              </a:solidFill>
              <a:prstDash val="solid"/>
              <a:miter lim="800000"/>
            </a:ln>
            <a:effectLst/>
          </p:spPr>
        </p:cxnSp>
        <p:cxnSp>
          <p:nvCxnSpPr>
            <p:cNvPr id="84" name="Connecteur droit 83">
              <a:extLst>
                <a:ext uri="{FF2B5EF4-FFF2-40B4-BE49-F238E27FC236}">
                  <a16:creationId xmlns:a16="http://schemas.microsoft.com/office/drawing/2014/main" id="{DDCEB9C8-50D1-8389-8D56-218BB2894A8B}"/>
                </a:ext>
              </a:extLst>
            </p:cNvPr>
            <p:cNvCxnSpPr/>
            <p:nvPr/>
          </p:nvCxnSpPr>
          <p:spPr>
            <a:xfrm>
              <a:off x="7300350" y="3664069"/>
              <a:ext cx="14208" cy="205992"/>
            </a:xfrm>
            <a:prstGeom prst="line">
              <a:avLst/>
            </a:prstGeom>
            <a:noFill/>
            <a:ln w="6350" cap="flat" cmpd="sng" algn="ctr">
              <a:solidFill>
                <a:sysClr val="windowText" lastClr="000000"/>
              </a:solidFill>
              <a:prstDash val="solid"/>
              <a:miter lim="800000"/>
            </a:ln>
            <a:effectLst/>
          </p:spPr>
        </p:cxnSp>
        <p:cxnSp>
          <p:nvCxnSpPr>
            <p:cNvPr id="85" name="Connecteur droit 84">
              <a:extLst>
                <a:ext uri="{FF2B5EF4-FFF2-40B4-BE49-F238E27FC236}">
                  <a16:creationId xmlns:a16="http://schemas.microsoft.com/office/drawing/2014/main" id="{B1D42D6A-4981-F5DB-FFEE-C18B8A10A1FE}"/>
                </a:ext>
              </a:extLst>
            </p:cNvPr>
            <p:cNvCxnSpPr/>
            <p:nvPr/>
          </p:nvCxnSpPr>
          <p:spPr>
            <a:xfrm>
              <a:off x="7344658" y="3518184"/>
              <a:ext cx="14208" cy="205992"/>
            </a:xfrm>
            <a:prstGeom prst="line">
              <a:avLst/>
            </a:prstGeom>
            <a:noFill/>
            <a:ln w="6350" cap="flat" cmpd="sng" algn="ctr">
              <a:solidFill>
                <a:sysClr val="windowText" lastClr="000000"/>
              </a:solidFill>
              <a:prstDash val="solid"/>
              <a:miter lim="800000"/>
            </a:ln>
            <a:effectLst/>
          </p:spPr>
        </p:cxnSp>
        <p:cxnSp>
          <p:nvCxnSpPr>
            <p:cNvPr id="86" name="Connecteur droit avec flèche 85">
              <a:extLst>
                <a:ext uri="{FF2B5EF4-FFF2-40B4-BE49-F238E27FC236}">
                  <a16:creationId xmlns:a16="http://schemas.microsoft.com/office/drawing/2014/main" id="{F568351F-A86D-1B13-402A-30463BC6E40A}"/>
                </a:ext>
              </a:extLst>
            </p:cNvPr>
            <p:cNvCxnSpPr/>
            <p:nvPr/>
          </p:nvCxnSpPr>
          <p:spPr>
            <a:xfrm>
              <a:off x="7223195" y="3130972"/>
              <a:ext cx="5436" cy="463226"/>
            </a:xfrm>
            <a:prstGeom prst="straightConnector1">
              <a:avLst/>
            </a:prstGeom>
            <a:noFill/>
            <a:ln w="38100" cap="flat" cmpd="sng" algn="ctr">
              <a:solidFill>
                <a:sysClr val="windowText" lastClr="000000"/>
              </a:solidFill>
              <a:prstDash val="solid"/>
              <a:miter lim="800000"/>
              <a:tailEnd type="oval"/>
            </a:ln>
            <a:effectLst/>
          </p:spPr>
        </p:cxnSp>
        <p:cxnSp>
          <p:nvCxnSpPr>
            <p:cNvPr id="87" name="Connecteur droit avec flèche 86">
              <a:extLst>
                <a:ext uri="{FF2B5EF4-FFF2-40B4-BE49-F238E27FC236}">
                  <a16:creationId xmlns:a16="http://schemas.microsoft.com/office/drawing/2014/main" id="{81AB0991-1993-EC93-D1C9-3A1B7BEFEC5E}"/>
                </a:ext>
              </a:extLst>
            </p:cNvPr>
            <p:cNvCxnSpPr/>
            <p:nvPr/>
          </p:nvCxnSpPr>
          <p:spPr>
            <a:xfrm flipH="1">
              <a:off x="7224076" y="2790056"/>
              <a:ext cx="277075" cy="340916"/>
            </a:xfrm>
            <a:prstGeom prst="straightConnector1">
              <a:avLst/>
            </a:prstGeom>
            <a:noFill/>
            <a:ln w="38100" cap="flat" cmpd="sng" algn="ctr">
              <a:solidFill>
                <a:sysClr val="windowText" lastClr="000000"/>
              </a:solidFill>
              <a:prstDash val="solid"/>
              <a:miter lim="800000"/>
              <a:tailEnd type="none"/>
            </a:ln>
            <a:effectLst/>
          </p:spPr>
        </p:cxnSp>
        <mc:AlternateContent xmlns:mc="http://schemas.openxmlformats.org/markup-compatibility/2006" xmlns:a14="http://schemas.microsoft.com/office/drawing/2010/main">
          <mc:Choice Requires="a14">
            <p:sp>
              <p:nvSpPr>
                <p:cNvPr id="88" name="ZoneTexte 87">
                  <a:extLst>
                    <a:ext uri="{FF2B5EF4-FFF2-40B4-BE49-F238E27FC236}">
                      <a16:creationId xmlns:a16="http://schemas.microsoft.com/office/drawing/2014/main" id="{8FB39380-0F4A-C99C-FFC0-5D692ACB32FB}"/>
                    </a:ext>
                  </a:extLst>
                </p:cNvPr>
                <p:cNvSpPr txBox="1"/>
                <p:nvPr/>
              </p:nvSpPr>
              <p:spPr>
                <a:xfrm>
                  <a:off x="7469783" y="2662960"/>
                  <a:ext cx="1710139" cy="291811"/>
                </a:xfrm>
                <a:prstGeom prst="rect">
                  <a:avLst/>
                </a:prstGeom>
                <a:noFill/>
              </p:spPr>
              <p:txBody>
                <a:bodyPr wrap="square" rtlCol="0">
                  <a:spAutoFit/>
                </a:bodyPr>
                <a:lstStyle/>
                <a:p>
                  <a:pPr lvl="0" defTabSz="914400">
                    <a:defRPr/>
                  </a:pPr>
                  <a:r>
                    <a:rPr kumimoji="0" lang="fr-FR" sz="1200" b="0" i="0" u="none" strike="noStrike" kern="0" cap="none" spc="0" normalizeH="0" baseline="0" noProof="0" dirty="0">
                      <a:ln>
                        <a:noFill/>
                      </a:ln>
                      <a:solidFill>
                        <a:srgbClr val="C00000"/>
                      </a:solidFill>
                      <a:effectLst/>
                      <a:uLnTx/>
                      <a:uFillTx/>
                      <a:latin typeface="Calibri" panose="020F0502020204030204"/>
                    </a:rPr>
                    <a:t>Antenne RFID SORTIE </a:t>
                  </a:r>
                  <a14:m>
                    <m:oMath xmlns:m="http://schemas.openxmlformats.org/officeDocument/2006/math">
                      <m:sSub>
                        <m:sSubPr>
                          <m:ctrlPr>
                            <a:rPr lang="fr-FR" sz="1200" i="1" smtClean="0">
                              <a:solidFill>
                                <a:srgbClr val="C00000"/>
                              </a:solidFill>
                              <a:latin typeface="Cambria Math" panose="02040503050406030204" pitchFamily="18" charset="0"/>
                            </a:rPr>
                          </m:ctrlPr>
                        </m:sSubPr>
                        <m:e>
                          <m:r>
                            <a:rPr lang="fr-FR" sz="1200" i="1">
                              <a:solidFill>
                                <a:srgbClr val="C00000"/>
                              </a:solidFill>
                              <a:latin typeface="Cambria Math" panose="02040503050406030204" pitchFamily="18" charset="0"/>
                            </a:rPr>
                            <m:t>𝑡</m:t>
                          </m:r>
                        </m:e>
                        <m:sub>
                          <m:r>
                            <a:rPr lang="fr-FR" sz="1200" i="1">
                              <a:solidFill>
                                <a:srgbClr val="C00000"/>
                              </a:solidFill>
                              <a:latin typeface="Cambria Math" panose="02040503050406030204" pitchFamily="18" charset="0"/>
                            </a:rPr>
                            <m:t>𝑓</m:t>
                          </m:r>
                        </m:sub>
                      </m:sSub>
                    </m:oMath>
                  </a14:m>
                  <a:r>
                    <a:rPr kumimoji="0" lang="fr-FR" sz="1200" b="0" i="0" u="none" strike="noStrike" kern="0" cap="none" spc="0" normalizeH="0" baseline="0" noProof="0" dirty="0">
                      <a:ln>
                        <a:noFill/>
                      </a:ln>
                      <a:solidFill>
                        <a:srgbClr val="C00000"/>
                      </a:solidFill>
                      <a:effectLst/>
                      <a:uLnTx/>
                      <a:uFillTx/>
                      <a:latin typeface="Calibri" panose="020F0502020204030204"/>
                    </a:rPr>
                    <a:t>  </a:t>
                  </a:r>
                  <a:endParaRPr kumimoji="0" lang="en-GB" sz="1200" b="0" i="0" u="none" strike="noStrike" kern="0" cap="none" spc="0" normalizeH="0" baseline="0" noProof="0" dirty="0">
                    <a:ln>
                      <a:noFill/>
                    </a:ln>
                    <a:solidFill>
                      <a:srgbClr val="C00000"/>
                    </a:solidFill>
                    <a:effectLst/>
                    <a:uLnTx/>
                    <a:uFillTx/>
                    <a:latin typeface="Calibri" panose="020F0502020204030204"/>
                  </a:endParaRPr>
                </a:p>
              </p:txBody>
            </p:sp>
          </mc:Choice>
          <mc:Fallback xmlns="">
            <p:sp>
              <p:nvSpPr>
                <p:cNvPr id="104" name="ZoneTexte 103"/>
                <p:cNvSpPr txBox="1">
                  <a:spLocks noRot="1" noChangeAspect="1" noMove="1" noResize="1" noEditPoints="1" noAdjustHandles="1" noChangeArrowheads="1" noChangeShapeType="1" noTextEdit="1"/>
                </p:cNvSpPr>
                <p:nvPr/>
              </p:nvSpPr>
              <p:spPr>
                <a:xfrm>
                  <a:off x="7469783" y="2662960"/>
                  <a:ext cx="1710139" cy="291811"/>
                </a:xfrm>
                <a:prstGeom prst="rect">
                  <a:avLst/>
                </a:prstGeom>
                <a:blipFill>
                  <a:blip r:embed="rId6"/>
                  <a:stretch>
                    <a:fillRect b="-12500"/>
                  </a:stretch>
                </a:blipFill>
              </p:spPr>
              <p:txBody>
                <a:bodyPr/>
                <a:lstStyle/>
                <a:p>
                  <a:r>
                    <a:rPr lang="fr-FR">
                      <a:noFill/>
                    </a:rPr>
                    <a:t> </a:t>
                  </a:r>
                </a:p>
              </p:txBody>
            </p:sp>
          </mc:Fallback>
        </mc:AlternateContent>
      </p:grpSp>
      <p:cxnSp>
        <p:nvCxnSpPr>
          <p:cNvPr id="89" name="Connecteur droit 88">
            <a:extLst>
              <a:ext uri="{FF2B5EF4-FFF2-40B4-BE49-F238E27FC236}">
                <a16:creationId xmlns:a16="http://schemas.microsoft.com/office/drawing/2014/main" id="{D41AF271-7AD1-3BFC-7C0D-94D4082C753C}"/>
              </a:ext>
            </a:extLst>
          </p:cNvPr>
          <p:cNvCxnSpPr/>
          <p:nvPr/>
        </p:nvCxnSpPr>
        <p:spPr>
          <a:xfrm>
            <a:off x="6905980" y="4347736"/>
            <a:ext cx="2078363" cy="12547"/>
          </a:xfrm>
          <a:prstGeom prst="line">
            <a:avLst/>
          </a:prstGeom>
          <a:noFill/>
          <a:ln w="6350" cap="flat" cmpd="sng" algn="ctr">
            <a:solidFill>
              <a:sysClr val="windowText" lastClr="000000"/>
            </a:solidFill>
            <a:prstDash val="solid"/>
            <a:miter lim="800000"/>
          </a:ln>
          <a:effectLst/>
        </p:spPr>
      </p:cxnSp>
      <p:cxnSp>
        <p:nvCxnSpPr>
          <p:cNvPr id="90" name="Connecteur droit 89">
            <a:extLst>
              <a:ext uri="{FF2B5EF4-FFF2-40B4-BE49-F238E27FC236}">
                <a16:creationId xmlns:a16="http://schemas.microsoft.com/office/drawing/2014/main" id="{31061431-B9FE-778E-4E95-6902761768E5}"/>
              </a:ext>
            </a:extLst>
          </p:cNvPr>
          <p:cNvCxnSpPr>
            <a:stCxn id="66" idx="3"/>
          </p:cNvCxnSpPr>
          <p:nvPr/>
        </p:nvCxnSpPr>
        <p:spPr>
          <a:xfrm flipV="1">
            <a:off x="5982929" y="5288550"/>
            <a:ext cx="2537952" cy="22285"/>
          </a:xfrm>
          <a:prstGeom prst="line">
            <a:avLst/>
          </a:prstGeom>
          <a:noFill/>
          <a:ln w="6350" cap="flat" cmpd="sng" algn="ctr">
            <a:solidFill>
              <a:sysClr val="windowText" lastClr="000000"/>
            </a:solidFill>
            <a:prstDash val="solid"/>
            <a:miter lim="800000"/>
          </a:ln>
          <a:effectLst/>
        </p:spPr>
      </p:cxnSp>
      <p:cxnSp>
        <p:nvCxnSpPr>
          <p:cNvPr id="91" name="Connecteur droit 90">
            <a:extLst>
              <a:ext uri="{FF2B5EF4-FFF2-40B4-BE49-F238E27FC236}">
                <a16:creationId xmlns:a16="http://schemas.microsoft.com/office/drawing/2014/main" id="{A86BA29D-5F4C-F6A9-8668-149F7C008700}"/>
              </a:ext>
            </a:extLst>
          </p:cNvPr>
          <p:cNvCxnSpPr/>
          <p:nvPr/>
        </p:nvCxnSpPr>
        <p:spPr>
          <a:xfrm flipV="1">
            <a:off x="8531549" y="4360907"/>
            <a:ext cx="452794" cy="938786"/>
          </a:xfrm>
          <a:prstGeom prst="line">
            <a:avLst/>
          </a:prstGeom>
          <a:noFill/>
          <a:ln w="6350" cap="flat" cmpd="sng" algn="ctr">
            <a:solidFill>
              <a:sysClr val="windowText" lastClr="000000"/>
            </a:solidFill>
            <a:prstDash val="solid"/>
            <a:miter lim="800000"/>
          </a:ln>
          <a:effectLst/>
        </p:spPr>
      </p:cxnSp>
      <p:sp>
        <p:nvSpPr>
          <p:cNvPr id="92" name="Flèche vers le bas 91">
            <a:extLst>
              <a:ext uri="{FF2B5EF4-FFF2-40B4-BE49-F238E27FC236}">
                <a16:creationId xmlns:a16="http://schemas.microsoft.com/office/drawing/2014/main" id="{1689A56E-6CB8-C2EE-0E98-A9DA79B3606F}"/>
              </a:ext>
            </a:extLst>
          </p:cNvPr>
          <p:cNvSpPr/>
          <p:nvPr/>
        </p:nvSpPr>
        <p:spPr>
          <a:xfrm>
            <a:off x="5067621" y="4008984"/>
            <a:ext cx="108257" cy="329836"/>
          </a:xfrm>
          <a:prstGeom prst="downArrow">
            <a:avLst/>
          </a:prstGeom>
          <a:solidFill>
            <a:srgbClr val="ED7D3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3" name="Flèche vers le bas 92">
            <a:extLst>
              <a:ext uri="{FF2B5EF4-FFF2-40B4-BE49-F238E27FC236}">
                <a16:creationId xmlns:a16="http://schemas.microsoft.com/office/drawing/2014/main" id="{0B7843AA-7A25-1E77-5108-FB4FFBD6A085}"/>
              </a:ext>
            </a:extLst>
          </p:cNvPr>
          <p:cNvSpPr/>
          <p:nvPr/>
        </p:nvSpPr>
        <p:spPr>
          <a:xfrm>
            <a:off x="6796590" y="3998260"/>
            <a:ext cx="108257" cy="329836"/>
          </a:xfrm>
          <a:prstGeom prst="downArrow">
            <a:avLst/>
          </a:prstGeom>
          <a:solidFill>
            <a:srgbClr val="ED7D3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4" name="Flèche vers le bas 93">
            <a:extLst>
              <a:ext uri="{FF2B5EF4-FFF2-40B4-BE49-F238E27FC236}">
                <a16:creationId xmlns:a16="http://schemas.microsoft.com/office/drawing/2014/main" id="{ED6C7E95-6F25-7427-5326-5198CD2579E4}"/>
              </a:ext>
            </a:extLst>
          </p:cNvPr>
          <p:cNvSpPr/>
          <p:nvPr/>
        </p:nvSpPr>
        <p:spPr>
          <a:xfrm rot="3937582" flipV="1">
            <a:off x="7515476" y="4497627"/>
            <a:ext cx="122675" cy="457406"/>
          </a:xfrm>
          <a:prstGeom prst="downArrow">
            <a:avLst/>
          </a:prstGeom>
          <a:solidFill>
            <a:srgbClr val="ED7D3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95" name="Image 94">
            <a:extLst>
              <a:ext uri="{FF2B5EF4-FFF2-40B4-BE49-F238E27FC236}">
                <a16:creationId xmlns:a16="http://schemas.microsoft.com/office/drawing/2014/main" id="{432B43A2-DF4C-72B6-ECED-2DD8ED5EFC62}"/>
              </a:ext>
            </a:extLst>
          </p:cNvPr>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715667" y="2974944"/>
            <a:ext cx="1516488" cy="1595576"/>
          </a:xfrm>
          <a:prstGeom prst="rect">
            <a:avLst/>
          </a:prstGeom>
          <a:noFill/>
        </p:spPr>
      </p:pic>
      <p:pic>
        <p:nvPicPr>
          <p:cNvPr id="96" name="Image 95">
            <a:extLst>
              <a:ext uri="{FF2B5EF4-FFF2-40B4-BE49-F238E27FC236}">
                <a16:creationId xmlns:a16="http://schemas.microsoft.com/office/drawing/2014/main" id="{D8FF8DA7-36DA-E23F-F428-C8A30580DE6D}"/>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t="14300" r="50827" b="37456"/>
          <a:stretch/>
        </p:blipFill>
        <p:spPr>
          <a:xfrm rot="16200000">
            <a:off x="373801" y="2953715"/>
            <a:ext cx="1252183" cy="1638032"/>
          </a:xfrm>
          <a:prstGeom prst="rect">
            <a:avLst/>
          </a:prstGeom>
        </p:spPr>
      </p:pic>
      <p:sp>
        <p:nvSpPr>
          <p:cNvPr id="97" name="Flèche droite 3">
            <a:extLst>
              <a:ext uri="{FF2B5EF4-FFF2-40B4-BE49-F238E27FC236}">
                <a16:creationId xmlns:a16="http://schemas.microsoft.com/office/drawing/2014/main" id="{32AA1670-8AC5-48E0-7E33-2B4836A05DC5}"/>
              </a:ext>
            </a:extLst>
          </p:cNvPr>
          <p:cNvSpPr/>
          <p:nvPr/>
        </p:nvSpPr>
        <p:spPr>
          <a:xfrm>
            <a:off x="2080069" y="3563941"/>
            <a:ext cx="441779" cy="27593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98" name="Forme libre : forme 2">
            <a:extLst>
              <a:ext uri="{FF2B5EF4-FFF2-40B4-BE49-F238E27FC236}">
                <a16:creationId xmlns:a16="http://schemas.microsoft.com/office/drawing/2014/main" id="{C94BF42F-67BE-B047-EA39-047CC10019A4}"/>
              </a:ext>
            </a:extLst>
          </p:cNvPr>
          <p:cNvSpPr/>
          <p:nvPr/>
        </p:nvSpPr>
        <p:spPr>
          <a:xfrm>
            <a:off x="3605209" y="1876425"/>
            <a:ext cx="1011382" cy="974105"/>
          </a:xfrm>
          <a:custGeom>
            <a:avLst/>
            <a:gdLst>
              <a:gd name="connsiteX0" fmla="*/ 0 w 885825"/>
              <a:gd name="connsiteY0" fmla="*/ 696198 h 696198"/>
              <a:gd name="connsiteX1" fmla="*/ 123825 w 885825"/>
              <a:gd name="connsiteY1" fmla="*/ 324723 h 696198"/>
              <a:gd name="connsiteX2" fmla="*/ 342900 w 885825"/>
              <a:gd name="connsiteY2" fmla="*/ 77073 h 696198"/>
              <a:gd name="connsiteX3" fmla="*/ 666750 w 885825"/>
              <a:gd name="connsiteY3" fmla="*/ 873 h 696198"/>
              <a:gd name="connsiteX4" fmla="*/ 885825 w 885825"/>
              <a:gd name="connsiteY4" fmla="*/ 115173 h 6961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5825" h="696198">
                <a:moveTo>
                  <a:pt x="0" y="696198"/>
                </a:moveTo>
                <a:cubicBezTo>
                  <a:pt x="33337" y="562054"/>
                  <a:pt x="66675" y="427910"/>
                  <a:pt x="123825" y="324723"/>
                </a:cubicBezTo>
                <a:cubicBezTo>
                  <a:pt x="180975" y="221535"/>
                  <a:pt x="252413" y="131048"/>
                  <a:pt x="342900" y="77073"/>
                </a:cubicBezTo>
                <a:cubicBezTo>
                  <a:pt x="433387" y="23098"/>
                  <a:pt x="576263" y="-5477"/>
                  <a:pt x="666750" y="873"/>
                </a:cubicBezTo>
                <a:cubicBezTo>
                  <a:pt x="757237" y="7223"/>
                  <a:pt x="821531" y="61198"/>
                  <a:pt x="885825" y="115173"/>
                </a:cubicBezTo>
              </a:path>
            </a:pathLst>
          </a:custGeom>
          <a:ln w="38100">
            <a:headEnd type="none"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fr-FR"/>
          </a:p>
        </p:txBody>
      </p:sp>
      <p:sp>
        <p:nvSpPr>
          <p:cNvPr id="99" name="Rectangle 98">
            <a:extLst>
              <a:ext uri="{FF2B5EF4-FFF2-40B4-BE49-F238E27FC236}">
                <a16:creationId xmlns:a16="http://schemas.microsoft.com/office/drawing/2014/main" id="{F823CF91-8F87-6C70-D364-4751C57FE0E3}"/>
              </a:ext>
            </a:extLst>
          </p:cNvPr>
          <p:cNvSpPr/>
          <p:nvPr/>
        </p:nvSpPr>
        <p:spPr>
          <a:xfrm>
            <a:off x="-76772" y="4614010"/>
            <a:ext cx="2011580" cy="646331"/>
          </a:xfrm>
          <a:prstGeom prst="rect">
            <a:avLst/>
          </a:prstGeom>
        </p:spPr>
        <p:txBody>
          <a:bodyPr wrap="square">
            <a:spAutoFit/>
          </a:bodyPr>
          <a:lstStyle/>
          <a:p>
            <a:pPr algn="ctr"/>
            <a:r>
              <a:rPr lang="fr-FR" dirty="0"/>
              <a:t>Plaquettes de peuplier</a:t>
            </a:r>
          </a:p>
        </p:txBody>
      </p:sp>
      <p:sp>
        <p:nvSpPr>
          <p:cNvPr id="100" name="Rectangle 99">
            <a:extLst>
              <a:ext uri="{FF2B5EF4-FFF2-40B4-BE49-F238E27FC236}">
                <a16:creationId xmlns:a16="http://schemas.microsoft.com/office/drawing/2014/main" id="{E1085405-38A5-32A8-D24A-00B374313C13}"/>
              </a:ext>
            </a:extLst>
          </p:cNvPr>
          <p:cNvSpPr/>
          <p:nvPr/>
        </p:nvSpPr>
        <p:spPr>
          <a:xfrm>
            <a:off x="2742940" y="4619172"/>
            <a:ext cx="1265090" cy="369332"/>
          </a:xfrm>
          <a:prstGeom prst="rect">
            <a:avLst/>
          </a:prstGeom>
        </p:spPr>
        <p:txBody>
          <a:bodyPr wrap="none">
            <a:spAutoFit/>
          </a:bodyPr>
          <a:lstStyle/>
          <a:p>
            <a:r>
              <a:rPr lang="fr-FR" dirty="0"/>
              <a:t>Puces RFID </a:t>
            </a:r>
          </a:p>
        </p:txBody>
      </p:sp>
      <mc:AlternateContent xmlns:mc="http://schemas.openxmlformats.org/markup-compatibility/2006" xmlns:a14="http://schemas.microsoft.com/office/drawing/2010/main">
        <mc:Choice Requires="a14">
          <p:sp>
            <p:nvSpPr>
              <p:cNvPr id="101" name="ZoneTexte 100">
                <a:extLst>
                  <a:ext uri="{FF2B5EF4-FFF2-40B4-BE49-F238E27FC236}">
                    <a16:creationId xmlns:a16="http://schemas.microsoft.com/office/drawing/2014/main" id="{DDCFFB34-B3A7-8E02-AA4C-C85AE93843EE}"/>
                  </a:ext>
                </a:extLst>
              </p:cNvPr>
              <p:cNvSpPr txBox="1"/>
              <p:nvPr/>
            </p:nvSpPr>
            <p:spPr>
              <a:xfrm>
                <a:off x="7765901" y="3114009"/>
                <a:ext cx="903965" cy="23269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fr-FR" sz="1400" b="0" i="1" smtClean="0">
                              <a:latin typeface="Cambria Math" panose="02040503050406030204" pitchFamily="18" charset="0"/>
                            </a:rPr>
                          </m:ctrlPr>
                        </m:sSubPr>
                        <m:e>
                          <m:r>
                            <a:rPr lang="fr-FR" sz="1400" b="0" i="1" smtClean="0">
                              <a:latin typeface="Cambria Math" panose="02040503050406030204" pitchFamily="18" charset="0"/>
                            </a:rPr>
                            <m:t>𝑡</m:t>
                          </m:r>
                        </m:e>
                        <m:sub>
                          <m:r>
                            <a:rPr lang="fr-FR" sz="1400" b="0" i="1" smtClean="0">
                              <a:latin typeface="Cambria Math" panose="02040503050406030204" pitchFamily="18" charset="0"/>
                            </a:rPr>
                            <m:t>𝑠</m:t>
                          </m:r>
                        </m:sub>
                      </m:sSub>
                      <m:r>
                        <a:rPr lang="fr-FR" sz="1400" b="0" i="1" smtClean="0">
                          <a:latin typeface="Cambria Math" panose="02040503050406030204" pitchFamily="18" charset="0"/>
                        </a:rPr>
                        <m:t>=</m:t>
                      </m:r>
                      <m:sSub>
                        <m:sSubPr>
                          <m:ctrlPr>
                            <a:rPr lang="fr-FR" sz="1400" b="0" i="1" smtClean="0">
                              <a:latin typeface="Cambria Math" panose="02040503050406030204" pitchFamily="18" charset="0"/>
                            </a:rPr>
                          </m:ctrlPr>
                        </m:sSubPr>
                        <m:e>
                          <m:r>
                            <a:rPr lang="fr-FR" sz="1400" b="0" i="1" smtClean="0">
                              <a:latin typeface="Cambria Math" panose="02040503050406030204" pitchFamily="18" charset="0"/>
                            </a:rPr>
                            <m:t>𝑡</m:t>
                          </m:r>
                        </m:e>
                        <m:sub>
                          <m:r>
                            <a:rPr lang="fr-FR" sz="1400" b="0" i="1" smtClean="0">
                              <a:latin typeface="Cambria Math" panose="02040503050406030204" pitchFamily="18" charset="0"/>
                            </a:rPr>
                            <m:t>𝑓</m:t>
                          </m:r>
                        </m:sub>
                      </m:sSub>
                      <m:r>
                        <a:rPr lang="fr-FR" sz="1400" b="0" i="1" smtClean="0">
                          <a:latin typeface="Cambria Math" panose="02040503050406030204" pitchFamily="18" charset="0"/>
                        </a:rPr>
                        <m:t>−</m:t>
                      </m:r>
                      <m:sSub>
                        <m:sSubPr>
                          <m:ctrlPr>
                            <a:rPr lang="fr-FR" sz="1400" b="0" i="1" smtClean="0">
                              <a:latin typeface="Cambria Math" panose="02040503050406030204" pitchFamily="18" charset="0"/>
                            </a:rPr>
                          </m:ctrlPr>
                        </m:sSubPr>
                        <m:e>
                          <m:r>
                            <a:rPr lang="fr-FR" sz="1400" b="0" i="1" smtClean="0">
                              <a:latin typeface="Cambria Math" panose="02040503050406030204" pitchFamily="18" charset="0"/>
                            </a:rPr>
                            <m:t>𝑡</m:t>
                          </m:r>
                        </m:e>
                        <m:sub>
                          <m:r>
                            <a:rPr lang="fr-FR" sz="1400" b="0" i="1" smtClean="0">
                              <a:latin typeface="Cambria Math" panose="02040503050406030204" pitchFamily="18" charset="0"/>
                            </a:rPr>
                            <m:t>𝑖</m:t>
                          </m:r>
                        </m:sub>
                      </m:sSub>
                    </m:oMath>
                  </m:oMathPara>
                </a14:m>
                <a:endParaRPr lang="fr-FR" sz="1400" dirty="0"/>
              </a:p>
            </p:txBody>
          </p:sp>
        </mc:Choice>
        <mc:Fallback xmlns="">
          <p:sp>
            <p:nvSpPr>
              <p:cNvPr id="101" name="ZoneTexte 100">
                <a:extLst>
                  <a:ext uri="{FF2B5EF4-FFF2-40B4-BE49-F238E27FC236}">
                    <a16:creationId xmlns:a16="http://schemas.microsoft.com/office/drawing/2014/main" id="{DDCFFB34-B3A7-8E02-AA4C-C85AE93843EE}"/>
                  </a:ext>
                </a:extLst>
              </p:cNvPr>
              <p:cNvSpPr txBox="1">
                <a:spLocks noRot="1" noChangeAspect="1" noMove="1" noResize="1" noEditPoints="1" noAdjustHandles="1" noChangeArrowheads="1" noChangeShapeType="1" noTextEdit="1"/>
              </p:cNvSpPr>
              <p:nvPr/>
            </p:nvSpPr>
            <p:spPr>
              <a:xfrm>
                <a:off x="7765901" y="3114009"/>
                <a:ext cx="903965" cy="232692"/>
              </a:xfrm>
              <a:prstGeom prst="rect">
                <a:avLst/>
              </a:prstGeom>
              <a:blipFill>
                <a:blip r:embed="rId9"/>
                <a:stretch>
                  <a:fillRect l="-2778" r="-1389" b="-21053"/>
                </a:stretch>
              </a:blipFill>
            </p:spPr>
            <p:txBody>
              <a:bodyPr/>
              <a:lstStyle/>
              <a:p>
                <a:r>
                  <a:rPr lang="fr-FR">
                    <a:noFill/>
                  </a:rPr>
                  <a:t> </a:t>
                </a:r>
              </a:p>
            </p:txBody>
          </p:sp>
        </mc:Fallback>
      </mc:AlternateContent>
      <p:sp>
        <p:nvSpPr>
          <p:cNvPr id="102" name="Ellipse 101">
            <a:extLst>
              <a:ext uri="{FF2B5EF4-FFF2-40B4-BE49-F238E27FC236}">
                <a16:creationId xmlns:a16="http://schemas.microsoft.com/office/drawing/2014/main" id="{A93A3AD0-5054-3CEF-B76F-5FDB5991CFB4}"/>
              </a:ext>
            </a:extLst>
          </p:cNvPr>
          <p:cNvSpPr/>
          <p:nvPr/>
        </p:nvSpPr>
        <p:spPr>
          <a:xfrm>
            <a:off x="4018099" y="200999"/>
            <a:ext cx="2109105" cy="1081002"/>
          </a:xfrm>
          <a:prstGeom prst="ellipse">
            <a:avLst/>
          </a:prstGeom>
          <a:solidFill>
            <a:srgbClr val="548235">
              <a:alpha val="54118"/>
            </a:srgb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fr-FR" b="1" dirty="0">
                <a:latin typeface="Calibri" panose="020F0502020204030204" pitchFamily="34" charset="0"/>
                <a:cs typeface="Calibri" panose="020F0502020204030204" pitchFamily="34" charset="0"/>
              </a:rPr>
              <a:t>Transport de la biomasse</a:t>
            </a:r>
          </a:p>
        </p:txBody>
      </p:sp>
    </p:spTree>
    <p:extLst>
      <p:ext uri="{BB962C8B-B14F-4D97-AF65-F5344CB8AC3E}">
        <p14:creationId xmlns:p14="http://schemas.microsoft.com/office/powerpoint/2010/main" val="2253876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5"/>
                                        </p:tgtEl>
                                        <p:attrNameLst>
                                          <p:attrName>style.visibility</p:attrName>
                                        </p:attrNameLst>
                                      </p:cBhvr>
                                      <p:to>
                                        <p:strVal val="visible"/>
                                      </p:to>
                                    </p:set>
                                    <p:animEffect transition="in" filter="fade">
                                      <p:cBhvr>
                                        <p:cTn id="7" dur="500"/>
                                        <p:tgtEl>
                                          <p:spTgt spid="9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0"/>
                                        </p:tgtEl>
                                        <p:attrNameLst>
                                          <p:attrName>style.visibility</p:attrName>
                                        </p:attrNameLst>
                                      </p:cBhvr>
                                      <p:to>
                                        <p:strVal val="visible"/>
                                      </p:to>
                                    </p:set>
                                    <p:animEffect transition="in" filter="fade">
                                      <p:cBhvr>
                                        <p:cTn id="10" dur="500"/>
                                        <p:tgtEl>
                                          <p:spTgt spid="10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7"/>
                                        </p:tgtEl>
                                        <p:attrNameLst>
                                          <p:attrName>style.visibility</p:attrName>
                                        </p:attrNameLst>
                                      </p:cBhvr>
                                      <p:to>
                                        <p:strVal val="visible"/>
                                      </p:to>
                                    </p:set>
                                    <p:animEffect transition="in" filter="fade">
                                      <p:cBhvr>
                                        <p:cTn id="13" dur="500"/>
                                        <p:tgtEl>
                                          <p:spTgt spid="97"/>
                                        </p:tgtEl>
                                      </p:cBhvr>
                                    </p:animEffect>
                                  </p:childTnLst>
                                </p:cTn>
                              </p:par>
                              <p:par>
                                <p:cTn id="14" presetID="22" presetClass="entr" presetSubtype="8" fill="hold" grpId="0" nodeType="withEffect">
                                  <p:stCondLst>
                                    <p:cond delay="600"/>
                                  </p:stCondLst>
                                  <p:childTnLst>
                                    <p:set>
                                      <p:cBhvr>
                                        <p:cTn id="15" dur="1" fill="hold">
                                          <p:stCondLst>
                                            <p:cond delay="0"/>
                                          </p:stCondLst>
                                        </p:cTn>
                                        <p:tgtEl>
                                          <p:spTgt spid="98"/>
                                        </p:tgtEl>
                                        <p:attrNameLst>
                                          <p:attrName>style.visibility</p:attrName>
                                        </p:attrNameLst>
                                      </p:cBhvr>
                                      <p:to>
                                        <p:strVal val="visible"/>
                                      </p:to>
                                    </p:set>
                                    <p:animEffect transition="in" filter="wipe(left)">
                                      <p:cBhvr>
                                        <p:cTn id="16" dur="500"/>
                                        <p:tgtEl>
                                          <p:spTgt spid="9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71"/>
                                        </p:tgtEl>
                                        <p:attrNameLst>
                                          <p:attrName>style.visibility</p:attrName>
                                        </p:attrNameLst>
                                      </p:cBhvr>
                                      <p:to>
                                        <p:strVal val="visible"/>
                                      </p:to>
                                    </p:set>
                                    <p:animEffect transition="in" filter="fade">
                                      <p:cBhvr>
                                        <p:cTn id="21" dur="500"/>
                                        <p:tgtEl>
                                          <p:spTgt spid="71"/>
                                        </p:tgtEl>
                                      </p:cBhvr>
                                    </p:animEffect>
                                  </p:childTnLst>
                                </p:cTn>
                              </p:par>
                              <p:par>
                                <p:cTn id="22" presetID="10" presetClass="entr" presetSubtype="0" fill="hold" nodeType="withEffect">
                                  <p:stCondLst>
                                    <p:cond delay="0"/>
                                  </p:stCondLst>
                                  <p:childTnLst>
                                    <p:set>
                                      <p:cBhvr>
                                        <p:cTn id="23" dur="1" fill="hold">
                                          <p:stCondLst>
                                            <p:cond delay="0"/>
                                          </p:stCondLst>
                                        </p:cTn>
                                        <p:tgtEl>
                                          <p:spTgt spid="80"/>
                                        </p:tgtEl>
                                        <p:attrNameLst>
                                          <p:attrName>style.visibility</p:attrName>
                                        </p:attrNameLst>
                                      </p:cBhvr>
                                      <p:to>
                                        <p:strVal val="visible"/>
                                      </p:to>
                                    </p:set>
                                    <p:animEffect transition="in" filter="fade">
                                      <p:cBhvr>
                                        <p:cTn id="24" dur="500"/>
                                        <p:tgtEl>
                                          <p:spTgt spid="80"/>
                                        </p:tgtEl>
                                      </p:cBhvr>
                                    </p:animEffect>
                                  </p:childTnLst>
                                </p:cTn>
                              </p:par>
                              <p:par>
                                <p:cTn id="25" presetID="10" presetClass="entr" presetSubtype="0" fill="hold" grpId="0" nodeType="withEffect">
                                  <p:stCondLst>
                                    <p:cond delay="500"/>
                                  </p:stCondLst>
                                  <p:childTnLst>
                                    <p:set>
                                      <p:cBhvr>
                                        <p:cTn id="26" dur="1" fill="hold">
                                          <p:stCondLst>
                                            <p:cond delay="0"/>
                                          </p:stCondLst>
                                        </p:cTn>
                                        <p:tgtEl>
                                          <p:spTgt spid="57"/>
                                        </p:tgtEl>
                                        <p:attrNameLst>
                                          <p:attrName>style.visibility</p:attrName>
                                        </p:attrNameLst>
                                      </p:cBhvr>
                                      <p:to>
                                        <p:strVal val="visible"/>
                                      </p:to>
                                    </p:set>
                                    <p:animEffect transition="in" filter="fade">
                                      <p:cBhvr>
                                        <p:cTn id="27" dur="500"/>
                                        <p:tgtEl>
                                          <p:spTgt spid="57"/>
                                        </p:tgtEl>
                                      </p:cBhvr>
                                    </p:animEffect>
                                  </p:childTnLst>
                                </p:cTn>
                              </p:par>
                            </p:childTnLst>
                          </p:cTn>
                        </p:par>
                        <p:par>
                          <p:cTn id="28" fill="hold">
                            <p:stCondLst>
                              <p:cond delay="1000"/>
                            </p:stCondLst>
                            <p:childTnLst>
                              <p:par>
                                <p:cTn id="29" presetID="10" presetClass="entr" presetSubtype="0" fill="hold" grpId="0" nodeType="afterEffect">
                                  <p:stCondLst>
                                    <p:cond delay="1000"/>
                                  </p:stCondLst>
                                  <p:childTnLst>
                                    <p:set>
                                      <p:cBhvr>
                                        <p:cTn id="30" dur="1" fill="hold">
                                          <p:stCondLst>
                                            <p:cond delay="0"/>
                                          </p:stCondLst>
                                        </p:cTn>
                                        <p:tgtEl>
                                          <p:spTgt spid="56"/>
                                        </p:tgtEl>
                                        <p:attrNameLst>
                                          <p:attrName>style.visibility</p:attrName>
                                        </p:attrNameLst>
                                      </p:cBhvr>
                                      <p:to>
                                        <p:strVal val="visible"/>
                                      </p:to>
                                    </p:set>
                                    <p:animEffect transition="in" filter="fade">
                                      <p:cBhvr>
                                        <p:cTn id="31" dur="500"/>
                                        <p:tgtEl>
                                          <p:spTgt spid="56"/>
                                        </p:tgtEl>
                                      </p:cBhvr>
                                    </p:animEffect>
                                  </p:childTnLst>
                                </p:cTn>
                              </p:par>
                              <p:par>
                                <p:cTn id="32" presetID="10" presetClass="entr" presetSubtype="0" fill="hold" grpId="0" nodeType="withEffect">
                                  <p:stCondLst>
                                    <p:cond delay="1000"/>
                                  </p:stCondLst>
                                  <p:childTnLst>
                                    <p:set>
                                      <p:cBhvr>
                                        <p:cTn id="33" dur="1" fill="hold">
                                          <p:stCondLst>
                                            <p:cond delay="0"/>
                                          </p:stCondLst>
                                        </p:cTn>
                                        <p:tgtEl>
                                          <p:spTgt spid="55"/>
                                        </p:tgtEl>
                                        <p:attrNameLst>
                                          <p:attrName>style.visibility</p:attrName>
                                        </p:attrNameLst>
                                      </p:cBhvr>
                                      <p:to>
                                        <p:strVal val="visible"/>
                                      </p:to>
                                    </p:set>
                                    <p:animEffect transition="in" filter="fade">
                                      <p:cBhvr>
                                        <p:cTn id="34" dur="500"/>
                                        <p:tgtEl>
                                          <p:spTgt spid="55"/>
                                        </p:tgtEl>
                                      </p:cBhvr>
                                    </p:animEffect>
                                  </p:childTnLst>
                                </p:cTn>
                              </p:par>
                              <p:par>
                                <p:cTn id="35" presetID="10" presetClass="entr" presetSubtype="0" fill="hold" grpId="0" nodeType="withEffect">
                                  <p:stCondLst>
                                    <p:cond delay="1000"/>
                                  </p:stCondLst>
                                  <p:childTnLst>
                                    <p:set>
                                      <p:cBhvr>
                                        <p:cTn id="36" dur="1" fill="hold">
                                          <p:stCondLst>
                                            <p:cond delay="0"/>
                                          </p:stCondLst>
                                        </p:cTn>
                                        <p:tgtEl>
                                          <p:spTgt spid="92"/>
                                        </p:tgtEl>
                                        <p:attrNameLst>
                                          <p:attrName>style.visibility</p:attrName>
                                        </p:attrNameLst>
                                      </p:cBhvr>
                                      <p:to>
                                        <p:strVal val="visible"/>
                                      </p:to>
                                    </p:set>
                                    <p:animEffect transition="in" filter="fade">
                                      <p:cBhvr>
                                        <p:cTn id="37" dur="500"/>
                                        <p:tgtEl>
                                          <p:spTgt spid="92"/>
                                        </p:tgtEl>
                                      </p:cBhvr>
                                    </p:animEffect>
                                  </p:childTnLst>
                                </p:cTn>
                              </p:par>
                              <p:par>
                                <p:cTn id="38" presetID="10" presetClass="entr" presetSubtype="0" fill="hold" grpId="0" nodeType="withEffect">
                                  <p:stCondLst>
                                    <p:cond delay="1000"/>
                                  </p:stCondLst>
                                  <p:childTnLst>
                                    <p:set>
                                      <p:cBhvr>
                                        <p:cTn id="39" dur="1" fill="hold">
                                          <p:stCondLst>
                                            <p:cond delay="0"/>
                                          </p:stCondLst>
                                        </p:cTn>
                                        <p:tgtEl>
                                          <p:spTgt spid="93"/>
                                        </p:tgtEl>
                                        <p:attrNameLst>
                                          <p:attrName>style.visibility</p:attrName>
                                        </p:attrNameLst>
                                      </p:cBhvr>
                                      <p:to>
                                        <p:strVal val="visible"/>
                                      </p:to>
                                    </p:set>
                                    <p:animEffect transition="in" filter="fade">
                                      <p:cBhvr>
                                        <p:cTn id="40" dur="500"/>
                                        <p:tgtEl>
                                          <p:spTgt spid="93"/>
                                        </p:tgtEl>
                                      </p:cBhvr>
                                    </p:animEffect>
                                  </p:childTnLst>
                                </p:cTn>
                              </p:par>
                            </p:childTnLst>
                          </p:cTn>
                        </p:par>
                        <p:par>
                          <p:cTn id="41" fill="hold">
                            <p:stCondLst>
                              <p:cond delay="2500"/>
                            </p:stCondLst>
                            <p:childTnLst>
                              <p:par>
                                <p:cTn id="42" presetID="10" presetClass="entr" presetSubtype="0" fill="hold" grpId="0" nodeType="afterEffect">
                                  <p:stCondLst>
                                    <p:cond delay="300"/>
                                  </p:stCondLst>
                                  <p:childTnLst>
                                    <p:set>
                                      <p:cBhvr>
                                        <p:cTn id="43" dur="1" fill="hold">
                                          <p:stCondLst>
                                            <p:cond delay="0"/>
                                          </p:stCondLst>
                                        </p:cTn>
                                        <p:tgtEl>
                                          <p:spTgt spid="64"/>
                                        </p:tgtEl>
                                        <p:attrNameLst>
                                          <p:attrName>style.visibility</p:attrName>
                                        </p:attrNameLst>
                                      </p:cBhvr>
                                      <p:to>
                                        <p:strVal val="visible"/>
                                      </p:to>
                                    </p:set>
                                    <p:animEffect transition="in" filter="fade">
                                      <p:cBhvr>
                                        <p:cTn id="44" dur="500"/>
                                        <p:tgtEl>
                                          <p:spTgt spid="64"/>
                                        </p:tgtEl>
                                      </p:cBhvr>
                                    </p:animEffect>
                                  </p:childTnLst>
                                </p:cTn>
                              </p:par>
                              <p:par>
                                <p:cTn id="45" presetID="10" presetClass="entr" presetSubtype="0" fill="hold" grpId="0" nodeType="withEffect">
                                  <p:stCondLst>
                                    <p:cond delay="300"/>
                                  </p:stCondLst>
                                  <p:childTnLst>
                                    <p:set>
                                      <p:cBhvr>
                                        <p:cTn id="46" dur="1" fill="hold">
                                          <p:stCondLst>
                                            <p:cond delay="0"/>
                                          </p:stCondLst>
                                        </p:cTn>
                                        <p:tgtEl>
                                          <p:spTgt spid="65"/>
                                        </p:tgtEl>
                                        <p:attrNameLst>
                                          <p:attrName>style.visibility</p:attrName>
                                        </p:attrNameLst>
                                      </p:cBhvr>
                                      <p:to>
                                        <p:strVal val="visible"/>
                                      </p:to>
                                    </p:set>
                                    <p:animEffect transition="in" filter="fade">
                                      <p:cBhvr>
                                        <p:cTn id="47" dur="500"/>
                                        <p:tgtEl>
                                          <p:spTgt spid="65"/>
                                        </p:tgtEl>
                                      </p:cBhvr>
                                    </p:animEffect>
                                  </p:childTnLst>
                                </p:cTn>
                              </p:par>
                            </p:childTnLst>
                          </p:cTn>
                        </p:par>
                        <p:par>
                          <p:cTn id="48" fill="hold">
                            <p:stCondLst>
                              <p:cond delay="3300"/>
                            </p:stCondLst>
                            <p:childTnLst>
                              <p:par>
                                <p:cTn id="49" presetID="10" presetClass="entr" presetSubtype="0" fill="hold" grpId="0" nodeType="afterEffect">
                                  <p:stCondLst>
                                    <p:cond delay="400"/>
                                  </p:stCondLst>
                                  <p:childTnLst>
                                    <p:set>
                                      <p:cBhvr>
                                        <p:cTn id="50" dur="1" fill="hold">
                                          <p:stCondLst>
                                            <p:cond delay="0"/>
                                          </p:stCondLst>
                                        </p:cTn>
                                        <p:tgtEl>
                                          <p:spTgt spid="94"/>
                                        </p:tgtEl>
                                        <p:attrNameLst>
                                          <p:attrName>style.visibility</p:attrName>
                                        </p:attrNameLst>
                                      </p:cBhvr>
                                      <p:to>
                                        <p:strVal val="visible"/>
                                      </p:to>
                                    </p:set>
                                    <p:animEffect transition="in" filter="fade">
                                      <p:cBhvr>
                                        <p:cTn id="51" dur="500"/>
                                        <p:tgtEl>
                                          <p:spTgt spid="94"/>
                                        </p:tgtEl>
                                      </p:cBhvr>
                                    </p:animEffect>
                                  </p:childTnLst>
                                </p:cTn>
                              </p:par>
                              <p:par>
                                <p:cTn id="52" presetID="10" presetClass="entr" presetSubtype="0" fill="hold" grpId="0" nodeType="withEffect">
                                  <p:stCondLst>
                                    <p:cond delay="400"/>
                                  </p:stCondLst>
                                  <p:childTnLst>
                                    <p:set>
                                      <p:cBhvr>
                                        <p:cTn id="53" dur="1" fill="hold">
                                          <p:stCondLst>
                                            <p:cond delay="0"/>
                                          </p:stCondLst>
                                        </p:cTn>
                                        <p:tgtEl>
                                          <p:spTgt spid="101"/>
                                        </p:tgtEl>
                                        <p:attrNameLst>
                                          <p:attrName>style.visibility</p:attrName>
                                        </p:attrNameLst>
                                      </p:cBhvr>
                                      <p:to>
                                        <p:strVal val="visible"/>
                                      </p:to>
                                    </p:set>
                                    <p:animEffect transition="in" filter="fade">
                                      <p:cBhvr>
                                        <p:cTn id="54" dur="500"/>
                                        <p:tgtEl>
                                          <p:spTgt spid="1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56" grpId="0" animBg="1"/>
      <p:bldP spid="57" grpId="0" animBg="1"/>
      <p:bldP spid="64" grpId="0" animBg="1"/>
      <p:bldP spid="65" grpId="0" animBg="1"/>
      <p:bldP spid="92" grpId="0" animBg="1"/>
      <p:bldP spid="93" grpId="0" animBg="1"/>
      <p:bldP spid="94" grpId="0" animBg="1"/>
      <p:bldP spid="97" grpId="0" animBg="1"/>
      <p:bldP spid="98" grpId="0" animBg="1"/>
      <p:bldP spid="100" grpId="0"/>
      <p:bldP spid="10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9FD9A6B-2819-9144-855C-0A6F528C7CA9}"/>
              </a:ext>
            </a:extLst>
          </p:cNvPr>
          <p:cNvSpPr/>
          <p:nvPr/>
        </p:nvSpPr>
        <p:spPr>
          <a:xfrm>
            <a:off x="0" y="0"/>
            <a:ext cx="9144000" cy="194155"/>
          </a:xfrm>
          <a:prstGeom prst="rect">
            <a:avLst/>
          </a:prstGeom>
          <a:gradFill flip="none" rotWithShape="1">
            <a:gsLst>
              <a:gs pos="46000">
                <a:srgbClr val="9FC883"/>
              </a:gs>
              <a:gs pos="20000">
                <a:srgbClr val="FFC000"/>
              </a:gs>
              <a:gs pos="0">
                <a:srgbClr val="FF0000"/>
              </a:gs>
              <a:gs pos="72000">
                <a:schemeClr val="accent1">
                  <a:lumMod val="60000"/>
                  <a:lumOff val="40000"/>
                </a:schemeClr>
              </a:gs>
              <a:gs pos="100000">
                <a:srgbClr val="7030A0">
                  <a:alpha val="30000"/>
                </a:srgbClr>
              </a:gs>
              <a:gs pos="100000">
                <a:srgbClr val="7030A0">
                  <a:alpha val="31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 name="ZoneTexte 1">
            <a:extLst>
              <a:ext uri="{FF2B5EF4-FFF2-40B4-BE49-F238E27FC236}">
                <a16:creationId xmlns:a16="http://schemas.microsoft.com/office/drawing/2014/main" id="{ED446353-5638-9C78-B231-FC87D4152C70}"/>
              </a:ext>
            </a:extLst>
          </p:cNvPr>
          <p:cNvSpPr txBox="1"/>
          <p:nvPr/>
        </p:nvSpPr>
        <p:spPr>
          <a:xfrm>
            <a:off x="310382" y="0"/>
            <a:ext cx="8208912" cy="1015663"/>
          </a:xfrm>
          <a:prstGeom prst="rect">
            <a:avLst/>
          </a:prstGeom>
          <a:noFill/>
        </p:spPr>
        <p:txBody>
          <a:bodyPr wrap="square" rtlCol="0">
            <a:spAutoFit/>
          </a:bodyPr>
          <a:lstStyle/>
          <a:p>
            <a:pPr marL="342900" indent="-342900">
              <a:buAutoNum type="arabicPeriod"/>
            </a:pPr>
            <a:endParaRPr lang="fr-FR" sz="2000" b="1" dirty="0">
              <a:latin typeface="CMU Sans Serif" panose="02000603000000000000" pitchFamily="2" charset="0"/>
              <a:ea typeface="CMU Sans Serif" panose="02000603000000000000" pitchFamily="2" charset="0"/>
              <a:cs typeface="CMU Sans Serif" panose="02000603000000000000" pitchFamily="2" charset="0"/>
            </a:endParaRPr>
          </a:p>
          <a:p>
            <a:r>
              <a:rPr lang="fr-FR" sz="2000" b="1" dirty="0">
                <a:latin typeface="CMU Sans Serif" panose="02000603000000000000" pitchFamily="2" charset="0"/>
                <a:ea typeface="CMU Sans Serif" panose="02000603000000000000" pitchFamily="2" charset="0"/>
                <a:cs typeface="CMU Sans Serif" panose="02000603000000000000" pitchFamily="2" charset="0"/>
              </a:rPr>
              <a:t>4. Mes travaux de recherche</a:t>
            </a:r>
          </a:p>
          <a:p>
            <a:pPr marL="342900" indent="-342900">
              <a:buFont typeface="+mj-lt"/>
              <a:buAutoNum type="arabicPeriod"/>
            </a:pPr>
            <a:endParaRPr lang="fr-FR" sz="2000" b="1" dirty="0">
              <a:latin typeface="CMU Sans Serif" panose="02000603000000000000" pitchFamily="2" charset="0"/>
              <a:ea typeface="CMU Sans Serif" panose="02000603000000000000" pitchFamily="2" charset="0"/>
              <a:cs typeface="CMU Sans Serif" panose="02000603000000000000" pitchFamily="2" charset="0"/>
            </a:endParaRP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AEF5DF67-F2C5-0A1A-EF34-BEE239823FC6}"/>
                  </a:ext>
                </a:extLst>
              </p:cNvPr>
              <p:cNvSpPr/>
              <p:nvPr/>
            </p:nvSpPr>
            <p:spPr>
              <a:xfrm>
                <a:off x="110466" y="1534715"/>
                <a:ext cx="2739019" cy="71417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fr-FR" i="1" smtClean="0">
                          <a:latin typeface="Cambria Math" panose="02040503050406030204" pitchFamily="18" charset="0"/>
                        </a:rPr>
                        <m:t>𝐸</m:t>
                      </m:r>
                      <m:d>
                        <m:dPr>
                          <m:ctrlPr>
                            <a:rPr lang="fr-FR" i="1">
                              <a:latin typeface="Cambria Math" panose="02040503050406030204" pitchFamily="18" charset="0"/>
                            </a:rPr>
                          </m:ctrlPr>
                        </m:dPr>
                        <m:e>
                          <m:r>
                            <a:rPr lang="fr-FR" i="1">
                              <a:latin typeface="Cambria Math" panose="02040503050406030204" pitchFamily="18" charset="0"/>
                            </a:rPr>
                            <m:t>𝑡</m:t>
                          </m:r>
                        </m:e>
                      </m:d>
                      <m:r>
                        <a:rPr lang="fr-FR" i="0">
                          <a:latin typeface="Cambria Math" panose="02040503050406030204" pitchFamily="18" charset="0"/>
                        </a:rPr>
                        <m:t>=</m:t>
                      </m:r>
                      <m:f>
                        <m:fPr>
                          <m:ctrlPr>
                            <a:rPr lang="fr-FR" i="1">
                              <a:latin typeface="Cambria Math" panose="02040503050406030204" pitchFamily="18" charset="0"/>
                            </a:rPr>
                          </m:ctrlPr>
                        </m:fPr>
                        <m:num>
                          <m:r>
                            <a:rPr lang="fr-FR" i="1">
                              <a:latin typeface="Cambria Math" panose="02040503050406030204" pitchFamily="18" charset="0"/>
                            </a:rPr>
                            <m:t>𝑁</m:t>
                          </m:r>
                          <m:sSub>
                            <m:sSubPr>
                              <m:ctrlPr>
                                <a:rPr lang="fr-FR" i="1">
                                  <a:latin typeface="Cambria Math" panose="02040503050406030204" pitchFamily="18" charset="0"/>
                                </a:rPr>
                              </m:ctrlPr>
                            </m:sSubPr>
                            <m:e>
                              <m:r>
                                <a:rPr lang="fr-FR" i="1">
                                  <a:latin typeface="Cambria Math" panose="02040503050406030204" pitchFamily="18" charset="0"/>
                                </a:rPr>
                                <m:t>𝑏</m:t>
                              </m:r>
                            </m:e>
                            <m:sub>
                              <m:r>
                                <a:rPr lang="fr-FR" i="1">
                                  <a:latin typeface="Cambria Math" panose="02040503050406030204" pitchFamily="18" charset="0"/>
                                </a:rPr>
                                <m:t>𝑝𝑎𝑟𝑡</m:t>
                              </m:r>
                            </m:sub>
                          </m:sSub>
                          <m:d>
                            <m:dPr>
                              <m:ctrlPr>
                                <a:rPr lang="fr-FR" i="1">
                                  <a:latin typeface="Cambria Math" panose="02040503050406030204" pitchFamily="18" charset="0"/>
                                </a:rPr>
                              </m:ctrlPr>
                            </m:dPr>
                            <m:e>
                              <m:r>
                                <a:rPr lang="fr-FR" i="1">
                                  <a:latin typeface="Cambria Math" panose="02040503050406030204" pitchFamily="18" charset="0"/>
                                </a:rPr>
                                <m:t>𝑡</m:t>
                              </m:r>
                              <m:r>
                                <a:rPr lang="fr-FR" i="0">
                                  <a:latin typeface="Cambria Math" panose="02040503050406030204" pitchFamily="18" charset="0"/>
                                </a:rPr>
                                <m:t>, </m:t>
                              </m:r>
                              <m:r>
                                <a:rPr lang="fr-FR" i="1">
                                  <a:latin typeface="Cambria Math" panose="02040503050406030204" pitchFamily="18" charset="0"/>
                                </a:rPr>
                                <m:t>𝑡</m:t>
                              </m:r>
                              <m:r>
                                <a:rPr lang="fr-FR" i="0">
                                  <a:latin typeface="Cambria Math" panose="02040503050406030204" pitchFamily="18" charset="0"/>
                                </a:rPr>
                                <m:t>+</m:t>
                              </m:r>
                              <m:r>
                                <a:rPr lang="fr-FR" i="1">
                                  <a:latin typeface="Cambria Math" panose="02040503050406030204" pitchFamily="18" charset="0"/>
                                </a:rPr>
                                <m:t>𝑑𝑡</m:t>
                              </m:r>
                            </m:e>
                          </m:d>
                        </m:num>
                        <m:den>
                          <m:r>
                            <a:rPr lang="fr-FR" i="1">
                              <a:latin typeface="Cambria Math" panose="02040503050406030204" pitchFamily="18" charset="0"/>
                            </a:rPr>
                            <m:t>𝑁</m:t>
                          </m:r>
                          <m:sSub>
                            <m:sSubPr>
                              <m:ctrlPr>
                                <a:rPr lang="fr-FR" i="1">
                                  <a:latin typeface="Cambria Math" panose="02040503050406030204" pitchFamily="18" charset="0"/>
                                </a:rPr>
                              </m:ctrlPr>
                            </m:sSubPr>
                            <m:e>
                              <m:r>
                                <a:rPr lang="fr-FR" i="1">
                                  <a:latin typeface="Cambria Math" panose="02040503050406030204" pitchFamily="18" charset="0"/>
                                </a:rPr>
                                <m:t>𝑏</m:t>
                              </m:r>
                            </m:e>
                            <m:sub>
                              <m:r>
                                <a:rPr lang="fr-FR" i="1">
                                  <a:latin typeface="Cambria Math" panose="02040503050406030204" pitchFamily="18" charset="0"/>
                                </a:rPr>
                                <m:t>𝑝𝑎𝑟𝑡</m:t>
                              </m:r>
                              <m:r>
                                <a:rPr lang="fr-FR" i="0">
                                  <a:latin typeface="Cambria Math" panose="02040503050406030204" pitchFamily="18" charset="0"/>
                                </a:rPr>
                                <m:t>−</m:t>
                              </m:r>
                              <m:r>
                                <a:rPr lang="fr-FR" i="1">
                                  <a:latin typeface="Cambria Math" panose="02040503050406030204" pitchFamily="18" charset="0"/>
                                </a:rPr>
                                <m:t>𝑡𝑜𝑡</m:t>
                              </m:r>
                            </m:sub>
                          </m:sSub>
                          <m:r>
                            <a:rPr lang="fr-FR" b="0" i="1" smtClean="0">
                              <a:latin typeface="Cambria Math" panose="02040503050406030204" pitchFamily="18" charset="0"/>
                            </a:rPr>
                            <m:t>∗</m:t>
                          </m:r>
                          <m:r>
                            <a:rPr lang="fr-FR" i="1">
                              <a:latin typeface="Cambria Math" panose="02040503050406030204" pitchFamily="18" charset="0"/>
                            </a:rPr>
                            <m:t>𝑑𝑡</m:t>
                          </m:r>
                        </m:den>
                      </m:f>
                    </m:oMath>
                  </m:oMathPara>
                </a14:m>
                <a:endParaRPr lang="fr-FR" dirty="0"/>
              </a:p>
            </p:txBody>
          </p:sp>
        </mc:Choice>
        <mc:Fallback xmlns="">
          <p:sp>
            <p:nvSpPr>
              <p:cNvPr id="3" name="Rectangle 2">
                <a:extLst>
                  <a:ext uri="{FF2B5EF4-FFF2-40B4-BE49-F238E27FC236}">
                    <a16:creationId xmlns:a16="http://schemas.microsoft.com/office/drawing/2014/main" id="{AEF5DF67-F2C5-0A1A-EF34-BEE239823FC6}"/>
                  </a:ext>
                </a:extLst>
              </p:cNvPr>
              <p:cNvSpPr>
                <a:spLocks noRot="1" noChangeAspect="1" noMove="1" noResize="1" noEditPoints="1" noAdjustHandles="1" noChangeArrowheads="1" noChangeShapeType="1" noTextEdit="1"/>
              </p:cNvSpPr>
              <p:nvPr/>
            </p:nvSpPr>
            <p:spPr>
              <a:xfrm>
                <a:off x="110466" y="1534715"/>
                <a:ext cx="2739019" cy="714170"/>
              </a:xfrm>
              <a:prstGeom prst="rect">
                <a:avLst/>
              </a:prstGeom>
              <a:blipFill>
                <a:blip r:embed="rId3"/>
                <a:stretch>
                  <a:fillRect b="-3448"/>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1F9507F9-471D-5C90-A9B8-845AD31E8A66}"/>
                  </a:ext>
                </a:extLst>
              </p:cNvPr>
              <p:cNvSpPr/>
              <p:nvPr/>
            </p:nvSpPr>
            <p:spPr>
              <a:xfrm>
                <a:off x="3302517" y="1550583"/>
                <a:ext cx="1878015" cy="69166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fr-FR" i="1" smtClean="0">
                              <a:latin typeface="Cambria Math" panose="02040503050406030204" pitchFamily="18" charset="0"/>
                            </a:rPr>
                          </m:ctrlPr>
                        </m:accPr>
                        <m:e>
                          <m:sSub>
                            <m:sSubPr>
                              <m:ctrlPr>
                                <a:rPr lang="fr-FR" i="1">
                                  <a:latin typeface="Cambria Math" panose="02040503050406030204" pitchFamily="18" charset="0"/>
                                </a:rPr>
                              </m:ctrlPr>
                            </m:sSubPr>
                            <m:e>
                              <m:r>
                                <a:rPr lang="fr-FR" i="1">
                                  <a:latin typeface="Cambria Math" panose="02040503050406030204" pitchFamily="18" charset="0"/>
                                </a:rPr>
                                <m:t>𝑡</m:t>
                              </m:r>
                            </m:e>
                            <m:sub>
                              <m:r>
                                <a:rPr lang="fr-FR" i="1">
                                  <a:latin typeface="Cambria Math" panose="02040503050406030204" pitchFamily="18" charset="0"/>
                                </a:rPr>
                                <m:t>𝑠</m:t>
                              </m:r>
                            </m:sub>
                          </m:sSub>
                        </m:e>
                      </m:acc>
                      <m:r>
                        <a:rPr lang="fr-FR" i="0">
                          <a:latin typeface="Cambria Math" panose="02040503050406030204" pitchFamily="18" charset="0"/>
                        </a:rPr>
                        <m:t>= </m:t>
                      </m:r>
                      <m:nary>
                        <m:naryPr>
                          <m:limLoc m:val="subSup"/>
                          <m:ctrlPr>
                            <a:rPr lang="fr-FR" i="1">
                              <a:latin typeface="Cambria Math" panose="02040503050406030204" pitchFamily="18" charset="0"/>
                            </a:rPr>
                          </m:ctrlPr>
                        </m:naryPr>
                        <m:sub>
                          <m:r>
                            <a:rPr lang="fr-FR" i="0">
                              <a:latin typeface="Cambria Math" panose="02040503050406030204" pitchFamily="18" charset="0"/>
                            </a:rPr>
                            <m:t>0</m:t>
                          </m:r>
                        </m:sub>
                        <m:sup>
                          <m:r>
                            <a:rPr lang="fr-FR" i="0">
                              <a:latin typeface="Cambria Math" panose="02040503050406030204" pitchFamily="18" charset="0"/>
                            </a:rPr>
                            <m:t>∞</m:t>
                          </m:r>
                        </m:sup>
                        <m:e>
                          <m:r>
                            <a:rPr lang="fr-FR" i="1">
                              <a:latin typeface="Cambria Math" panose="02040503050406030204" pitchFamily="18" charset="0"/>
                            </a:rPr>
                            <m:t>𝑡𝐸</m:t>
                          </m:r>
                          <m:d>
                            <m:dPr>
                              <m:ctrlPr>
                                <a:rPr lang="fr-FR" i="1">
                                  <a:latin typeface="Cambria Math" panose="02040503050406030204" pitchFamily="18" charset="0"/>
                                </a:rPr>
                              </m:ctrlPr>
                            </m:dPr>
                            <m:e>
                              <m:r>
                                <a:rPr lang="fr-FR" i="1">
                                  <a:latin typeface="Cambria Math" panose="02040503050406030204" pitchFamily="18" charset="0"/>
                                </a:rPr>
                                <m:t>𝑡</m:t>
                              </m:r>
                            </m:e>
                          </m:d>
                          <m:r>
                            <a:rPr lang="fr-FR" i="1">
                              <a:latin typeface="Cambria Math" panose="02040503050406030204" pitchFamily="18" charset="0"/>
                            </a:rPr>
                            <m:t>𝑑𝑡</m:t>
                          </m:r>
                        </m:e>
                      </m:nary>
                    </m:oMath>
                  </m:oMathPara>
                </a14:m>
                <a:endParaRPr lang="fr-FR" dirty="0"/>
              </a:p>
            </p:txBody>
          </p:sp>
        </mc:Choice>
        <mc:Fallback xmlns="">
          <p:sp>
            <p:nvSpPr>
              <p:cNvPr id="4" name="Rectangle 3">
                <a:extLst>
                  <a:ext uri="{FF2B5EF4-FFF2-40B4-BE49-F238E27FC236}">
                    <a16:creationId xmlns:a16="http://schemas.microsoft.com/office/drawing/2014/main" id="{1F9507F9-471D-5C90-A9B8-845AD31E8A66}"/>
                  </a:ext>
                </a:extLst>
              </p:cNvPr>
              <p:cNvSpPr>
                <a:spLocks noRot="1" noChangeAspect="1" noMove="1" noResize="1" noEditPoints="1" noAdjustHandles="1" noChangeArrowheads="1" noChangeShapeType="1" noTextEdit="1"/>
              </p:cNvSpPr>
              <p:nvPr/>
            </p:nvSpPr>
            <p:spPr>
              <a:xfrm>
                <a:off x="3302517" y="1550583"/>
                <a:ext cx="1878015" cy="691664"/>
              </a:xfrm>
              <a:prstGeom prst="rect">
                <a:avLst/>
              </a:prstGeom>
              <a:blipFill>
                <a:blip r:embed="rId4"/>
                <a:stretch>
                  <a:fillRect l="-18121" t="-155357" b="-233929"/>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F53D0AEE-15A7-BF10-74E0-1597CFE515BF}"/>
                  </a:ext>
                </a:extLst>
              </p:cNvPr>
              <p:cNvSpPr/>
              <p:nvPr/>
            </p:nvSpPr>
            <p:spPr>
              <a:xfrm>
                <a:off x="3302517" y="2490704"/>
                <a:ext cx="214039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fr-FR" i="1">
                              <a:latin typeface="Cambria Math" panose="02040503050406030204" pitchFamily="18" charset="0"/>
                            </a:rPr>
                          </m:ctrlPr>
                        </m:sSubPr>
                        <m:e>
                          <m:r>
                            <a:rPr lang="fr-FR" i="1">
                              <a:latin typeface="Cambria Math" panose="02040503050406030204" pitchFamily="18" charset="0"/>
                            </a:rPr>
                            <m:t>𝐷</m:t>
                          </m:r>
                        </m:e>
                        <m:sub>
                          <m:r>
                            <a:rPr lang="fr-FR" i="1">
                              <a:latin typeface="Cambria Math" panose="02040503050406030204" pitchFamily="18" charset="0"/>
                            </a:rPr>
                            <m:t>𝑎𝑏𝑠</m:t>
                          </m:r>
                        </m:sub>
                      </m:sSub>
                      <m:r>
                        <a:rPr lang="fr-FR" i="0">
                          <a:latin typeface="Cambria Math" panose="02040503050406030204" pitchFamily="18" charset="0"/>
                        </a:rPr>
                        <m:t>=</m:t>
                      </m:r>
                      <m:sSub>
                        <m:sSubPr>
                          <m:ctrlPr>
                            <a:rPr lang="fr-FR" i="1">
                              <a:latin typeface="Cambria Math" panose="02040503050406030204" pitchFamily="18" charset="0"/>
                            </a:rPr>
                          </m:ctrlPr>
                        </m:sSubPr>
                        <m:e>
                          <m:r>
                            <a:rPr lang="fr-FR" i="1">
                              <a:latin typeface="Cambria Math" panose="02040503050406030204" pitchFamily="18" charset="0"/>
                            </a:rPr>
                            <m:t>𝑡</m:t>
                          </m:r>
                        </m:e>
                        <m:sub>
                          <m:r>
                            <a:rPr lang="fr-FR" i="0">
                              <a:latin typeface="Cambria Math" panose="02040503050406030204" pitchFamily="18" charset="0"/>
                            </a:rPr>
                            <m:t>90%</m:t>
                          </m:r>
                        </m:sub>
                      </m:sSub>
                      <m:r>
                        <a:rPr lang="fr-FR" i="0">
                          <a:latin typeface="Cambria Math" panose="02040503050406030204" pitchFamily="18" charset="0"/>
                        </a:rPr>
                        <m:t>−</m:t>
                      </m:r>
                      <m:sSub>
                        <m:sSubPr>
                          <m:ctrlPr>
                            <a:rPr lang="fr-FR" i="1">
                              <a:latin typeface="Cambria Math" panose="02040503050406030204" pitchFamily="18" charset="0"/>
                            </a:rPr>
                          </m:ctrlPr>
                        </m:sSubPr>
                        <m:e>
                          <m:r>
                            <a:rPr lang="fr-FR" i="1">
                              <a:latin typeface="Cambria Math" panose="02040503050406030204" pitchFamily="18" charset="0"/>
                            </a:rPr>
                            <m:t>𝑡</m:t>
                          </m:r>
                        </m:e>
                        <m:sub>
                          <m:r>
                            <a:rPr lang="fr-FR" i="0">
                              <a:latin typeface="Cambria Math" panose="02040503050406030204" pitchFamily="18" charset="0"/>
                            </a:rPr>
                            <m:t>10%</m:t>
                          </m:r>
                        </m:sub>
                      </m:sSub>
                    </m:oMath>
                  </m:oMathPara>
                </a14:m>
                <a:endParaRPr lang="fr-FR" dirty="0"/>
              </a:p>
            </p:txBody>
          </p:sp>
        </mc:Choice>
        <mc:Fallback xmlns="">
          <p:sp>
            <p:nvSpPr>
              <p:cNvPr id="5" name="Rectangle 4">
                <a:extLst>
                  <a:ext uri="{FF2B5EF4-FFF2-40B4-BE49-F238E27FC236}">
                    <a16:creationId xmlns:a16="http://schemas.microsoft.com/office/drawing/2014/main" id="{F53D0AEE-15A7-BF10-74E0-1597CFE515BF}"/>
                  </a:ext>
                </a:extLst>
              </p:cNvPr>
              <p:cNvSpPr>
                <a:spLocks noRot="1" noChangeAspect="1" noMove="1" noResize="1" noEditPoints="1" noAdjustHandles="1" noChangeArrowheads="1" noChangeShapeType="1" noTextEdit="1"/>
              </p:cNvSpPr>
              <p:nvPr/>
            </p:nvSpPr>
            <p:spPr>
              <a:xfrm>
                <a:off x="3302517" y="2490704"/>
                <a:ext cx="2140394" cy="369332"/>
              </a:xfrm>
              <a:prstGeom prst="rect">
                <a:avLst/>
              </a:prstGeom>
              <a:blipFill>
                <a:blip r:embed="rId5"/>
                <a:stretch>
                  <a:fillRect b="-3333"/>
                </a:stretch>
              </a:blipFill>
            </p:spPr>
            <p:txBody>
              <a:bodyPr/>
              <a:lstStyle/>
              <a:p>
                <a:r>
                  <a:rPr lang="fr-FR">
                    <a:noFill/>
                  </a:rPr>
                  <a:t> </a:t>
                </a:r>
              </a:p>
            </p:txBody>
          </p:sp>
        </mc:Fallback>
      </mc:AlternateContent>
      <p:cxnSp>
        <p:nvCxnSpPr>
          <p:cNvPr id="6" name="Connecteur droit avec flèche 5">
            <a:extLst>
              <a:ext uri="{FF2B5EF4-FFF2-40B4-BE49-F238E27FC236}">
                <a16:creationId xmlns:a16="http://schemas.microsoft.com/office/drawing/2014/main" id="{2E9FCB9E-2B64-D189-1B80-8B53C38A2E0B}"/>
              </a:ext>
            </a:extLst>
          </p:cNvPr>
          <p:cNvCxnSpPr>
            <a:stCxn id="3" idx="3"/>
            <a:endCxn id="4" idx="1"/>
          </p:cNvCxnSpPr>
          <p:nvPr/>
        </p:nvCxnSpPr>
        <p:spPr>
          <a:xfrm>
            <a:off x="2849485" y="1891800"/>
            <a:ext cx="453032" cy="461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Connecteur droit avec flèche 6">
            <a:extLst>
              <a:ext uri="{FF2B5EF4-FFF2-40B4-BE49-F238E27FC236}">
                <a16:creationId xmlns:a16="http://schemas.microsoft.com/office/drawing/2014/main" id="{73E63AD4-DB67-5577-A579-35E18317C297}"/>
              </a:ext>
            </a:extLst>
          </p:cNvPr>
          <p:cNvCxnSpPr>
            <a:stCxn id="8" idx="3"/>
            <a:endCxn id="5" idx="1"/>
          </p:cNvCxnSpPr>
          <p:nvPr/>
        </p:nvCxnSpPr>
        <p:spPr>
          <a:xfrm>
            <a:off x="2074682" y="2671744"/>
            <a:ext cx="1227835" cy="362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C9A64512-005A-C29A-C3A4-AC5609D7EB19}"/>
                  </a:ext>
                </a:extLst>
              </p:cNvPr>
              <p:cNvSpPr/>
              <p:nvPr/>
            </p:nvSpPr>
            <p:spPr>
              <a:xfrm>
                <a:off x="159863" y="2315877"/>
                <a:ext cx="1914819" cy="7117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fr-FR" i="1">
                          <a:latin typeface="Cambria Math" panose="02040503050406030204" pitchFamily="18" charset="0"/>
                        </a:rPr>
                        <m:t>𝐹</m:t>
                      </m:r>
                      <m:d>
                        <m:dPr>
                          <m:ctrlPr>
                            <a:rPr lang="fr-FR" i="1">
                              <a:latin typeface="Cambria Math" panose="02040503050406030204" pitchFamily="18" charset="0"/>
                            </a:rPr>
                          </m:ctrlPr>
                        </m:dPr>
                        <m:e>
                          <m:r>
                            <a:rPr lang="fr-FR" i="1">
                              <a:latin typeface="Cambria Math" panose="02040503050406030204" pitchFamily="18" charset="0"/>
                            </a:rPr>
                            <m:t>𝑡</m:t>
                          </m:r>
                        </m:e>
                      </m:d>
                      <m:r>
                        <a:rPr lang="fr-FR" i="0">
                          <a:latin typeface="Cambria Math" panose="02040503050406030204" pitchFamily="18" charset="0"/>
                        </a:rPr>
                        <m:t>=</m:t>
                      </m:r>
                      <m:nary>
                        <m:naryPr>
                          <m:limLoc m:val="subSup"/>
                          <m:ctrlPr>
                            <a:rPr lang="fr-FR" i="1">
                              <a:latin typeface="Cambria Math" panose="02040503050406030204" pitchFamily="18" charset="0"/>
                            </a:rPr>
                          </m:ctrlPr>
                        </m:naryPr>
                        <m:sub>
                          <m:r>
                            <a:rPr lang="fr-FR" i="0">
                              <a:latin typeface="Cambria Math" panose="02040503050406030204" pitchFamily="18" charset="0"/>
                            </a:rPr>
                            <m:t>0</m:t>
                          </m:r>
                        </m:sub>
                        <m:sup>
                          <m:r>
                            <a:rPr lang="fr-FR" i="1">
                              <a:latin typeface="Cambria Math" panose="02040503050406030204" pitchFamily="18" charset="0"/>
                            </a:rPr>
                            <m:t>𝑡</m:t>
                          </m:r>
                        </m:sup>
                        <m:e>
                          <m:r>
                            <a:rPr lang="fr-FR" i="1">
                              <a:latin typeface="Cambria Math" panose="02040503050406030204" pitchFamily="18" charset="0"/>
                            </a:rPr>
                            <m:t>𝐸</m:t>
                          </m:r>
                          <m:r>
                            <a:rPr lang="fr-FR" i="0">
                              <a:latin typeface="Cambria Math" panose="02040503050406030204" pitchFamily="18" charset="0"/>
                            </a:rPr>
                            <m:t>(</m:t>
                          </m:r>
                          <m:r>
                            <a:rPr lang="fr-FR" i="1">
                              <a:latin typeface="Cambria Math" panose="02040503050406030204" pitchFamily="18" charset="0"/>
                            </a:rPr>
                            <m:t>𝑡</m:t>
                          </m:r>
                          <m:r>
                            <a:rPr lang="fr-FR" i="0">
                              <a:latin typeface="Cambria Math" panose="02040503050406030204" pitchFamily="18" charset="0"/>
                            </a:rPr>
                            <m:t>)</m:t>
                          </m:r>
                          <m:r>
                            <a:rPr lang="fr-FR" i="1">
                              <a:latin typeface="Cambria Math" panose="02040503050406030204" pitchFamily="18" charset="0"/>
                            </a:rPr>
                            <m:t>𝑑𝑡</m:t>
                          </m:r>
                        </m:e>
                      </m:nary>
                    </m:oMath>
                  </m:oMathPara>
                </a14:m>
                <a:endParaRPr lang="fr-FR" dirty="0"/>
              </a:p>
            </p:txBody>
          </p:sp>
        </mc:Choice>
        <mc:Fallback xmlns="">
          <p:sp>
            <p:nvSpPr>
              <p:cNvPr id="8" name="Rectangle 7">
                <a:extLst>
                  <a:ext uri="{FF2B5EF4-FFF2-40B4-BE49-F238E27FC236}">
                    <a16:creationId xmlns:a16="http://schemas.microsoft.com/office/drawing/2014/main" id="{C9A64512-005A-C29A-C3A4-AC5609D7EB19}"/>
                  </a:ext>
                </a:extLst>
              </p:cNvPr>
              <p:cNvSpPr>
                <a:spLocks noRot="1" noChangeAspect="1" noMove="1" noResize="1" noEditPoints="1" noAdjustHandles="1" noChangeArrowheads="1" noChangeShapeType="1" noTextEdit="1"/>
              </p:cNvSpPr>
              <p:nvPr/>
            </p:nvSpPr>
            <p:spPr>
              <a:xfrm>
                <a:off x="159863" y="2315877"/>
                <a:ext cx="1914819" cy="711733"/>
              </a:xfrm>
              <a:prstGeom prst="rect">
                <a:avLst/>
              </a:prstGeom>
              <a:blipFill>
                <a:blip r:embed="rId6"/>
                <a:stretch>
                  <a:fillRect l="-7237" t="-152632" b="-229825"/>
                </a:stretch>
              </a:blipFill>
            </p:spPr>
            <p:txBody>
              <a:bodyPr/>
              <a:lstStyle/>
              <a:p>
                <a:r>
                  <a:rPr lang="fr-FR">
                    <a:noFill/>
                  </a:rPr>
                  <a:t> </a:t>
                </a:r>
              </a:p>
            </p:txBody>
          </p:sp>
        </mc:Fallback>
      </mc:AlternateContent>
      <p:graphicFrame>
        <p:nvGraphicFramePr>
          <p:cNvPr id="10" name="Graphique 9">
            <a:extLst>
              <a:ext uri="{FF2B5EF4-FFF2-40B4-BE49-F238E27FC236}">
                <a16:creationId xmlns:a16="http://schemas.microsoft.com/office/drawing/2014/main" id="{D12AADE1-DCB2-EF73-F85D-3BE8E62DD0E9}"/>
              </a:ext>
            </a:extLst>
          </p:cNvPr>
          <p:cNvGraphicFramePr>
            <a:graphicFrameLocks/>
          </p:cNvGraphicFramePr>
          <p:nvPr>
            <p:extLst>
              <p:ext uri="{D42A27DB-BD31-4B8C-83A1-F6EECF244321}">
                <p14:modId xmlns:p14="http://schemas.microsoft.com/office/powerpoint/2010/main" val="2365327937"/>
              </p:ext>
            </p:extLst>
          </p:nvPr>
        </p:nvGraphicFramePr>
        <p:xfrm>
          <a:off x="725125" y="3395659"/>
          <a:ext cx="3958342" cy="2520000"/>
        </p:xfrm>
        <a:graphic>
          <a:graphicData uri="http://schemas.openxmlformats.org/drawingml/2006/chart">
            <c:chart xmlns:c="http://schemas.openxmlformats.org/drawingml/2006/chart" xmlns:r="http://schemas.openxmlformats.org/officeDocument/2006/relationships" r:id="rId7"/>
          </a:graphicData>
        </a:graphic>
      </p:graphicFrame>
      <p:grpSp>
        <p:nvGrpSpPr>
          <p:cNvPr id="11" name="Groupe 10">
            <a:extLst>
              <a:ext uri="{FF2B5EF4-FFF2-40B4-BE49-F238E27FC236}">
                <a16:creationId xmlns:a16="http://schemas.microsoft.com/office/drawing/2014/main" id="{B7B47F2A-BB28-11A0-7F1B-4A67A659E74D}"/>
              </a:ext>
            </a:extLst>
          </p:cNvPr>
          <p:cNvGrpSpPr/>
          <p:nvPr/>
        </p:nvGrpSpPr>
        <p:grpSpPr>
          <a:xfrm>
            <a:off x="2605173" y="3775262"/>
            <a:ext cx="544611" cy="1664958"/>
            <a:chOff x="2584726" y="3980192"/>
            <a:chExt cx="544611" cy="2140398"/>
          </a:xfrm>
        </p:grpSpPr>
        <p:cxnSp>
          <p:nvCxnSpPr>
            <p:cNvPr id="12" name="Connecteur droit 11">
              <a:extLst>
                <a:ext uri="{FF2B5EF4-FFF2-40B4-BE49-F238E27FC236}">
                  <a16:creationId xmlns:a16="http://schemas.microsoft.com/office/drawing/2014/main" id="{6A39CB9E-D986-1210-D54D-96AF5DA1CE87}"/>
                </a:ext>
              </a:extLst>
            </p:cNvPr>
            <p:cNvCxnSpPr>
              <a:stCxn id="13" idx="4"/>
            </p:cNvCxnSpPr>
            <p:nvPr/>
          </p:nvCxnSpPr>
          <p:spPr>
            <a:xfrm>
              <a:off x="2784815" y="4047048"/>
              <a:ext cx="1801" cy="1801552"/>
            </a:xfrm>
            <a:prstGeom prst="line">
              <a:avLst/>
            </a:prstGeom>
            <a:ln w="12700">
              <a:prstDash val="dash"/>
            </a:ln>
          </p:spPr>
          <p:style>
            <a:lnRef idx="1">
              <a:schemeClr val="dk1"/>
            </a:lnRef>
            <a:fillRef idx="0">
              <a:schemeClr val="dk1"/>
            </a:fillRef>
            <a:effectRef idx="0">
              <a:schemeClr val="dk1"/>
            </a:effectRef>
            <a:fontRef idx="minor">
              <a:schemeClr val="tx1"/>
            </a:fontRef>
          </p:style>
        </p:cxnSp>
        <p:sp>
          <p:nvSpPr>
            <p:cNvPr id="13" name="Ellipse 12">
              <a:extLst>
                <a:ext uri="{FF2B5EF4-FFF2-40B4-BE49-F238E27FC236}">
                  <a16:creationId xmlns:a16="http://schemas.microsoft.com/office/drawing/2014/main" id="{C9DF4F92-6D9B-42C4-1AE9-45BC1380DF69}"/>
                </a:ext>
              </a:extLst>
            </p:cNvPr>
            <p:cNvSpPr/>
            <p:nvPr/>
          </p:nvSpPr>
          <p:spPr>
            <a:xfrm>
              <a:off x="2750029" y="3980192"/>
              <a:ext cx="72000" cy="9256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en-GB" sz="1100"/>
            </a:p>
          </p:txBody>
        </p:sp>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F7EF6BE7-051B-0BA4-52FD-36E8A73E394E}"/>
                    </a:ext>
                  </a:extLst>
                </p:cNvPr>
                <p:cNvSpPr/>
                <p:nvPr/>
              </p:nvSpPr>
              <p:spPr>
                <a:xfrm>
                  <a:off x="2584726" y="5831351"/>
                  <a:ext cx="544611" cy="289239"/>
                </a:xfrm>
                <a:prstGeom prst="rect">
                  <a:avLst/>
                </a:prstGeom>
              </p:spPr>
              <p:txBody>
                <a:bodyPr wrap="square">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14:m>
                    <m:oMathPara xmlns:m="http://schemas.openxmlformats.org/officeDocument/2006/math">
                      <m:oMathParaPr>
                        <m:jc m:val="centerGroup"/>
                      </m:oMathParaPr>
                      <m:oMath xmlns:m="http://schemas.openxmlformats.org/officeDocument/2006/math">
                        <m:acc>
                          <m:accPr>
                            <m:chr m:val="̅"/>
                            <m:ctrlPr>
                              <a:rPr lang="en-GB" sz="1200" i="1">
                                <a:latin typeface="Cambria Math" panose="02040503050406030204" pitchFamily="18" charset="0"/>
                              </a:rPr>
                            </m:ctrlPr>
                          </m:accPr>
                          <m:e>
                            <m:sSub>
                              <m:sSubPr>
                                <m:ctrlPr>
                                  <a:rPr lang="en-GB" sz="1600" i="1" kern="1200">
                                    <a:solidFill>
                                      <a:schemeClr val="tx1"/>
                                    </a:solidFill>
                                    <a:effectLst/>
                                    <a:latin typeface="Cambria Math" panose="02040503050406030204" pitchFamily="18" charset="0"/>
                                    <a:ea typeface="+mn-ea"/>
                                    <a:cs typeface="+mn-cs"/>
                                  </a:rPr>
                                </m:ctrlPr>
                              </m:sSubPr>
                              <m:e>
                                <m:r>
                                  <a:rPr lang="fr-FR" sz="1600" i="1" kern="1200">
                                    <a:solidFill>
                                      <a:schemeClr val="tx1"/>
                                    </a:solidFill>
                                    <a:effectLst/>
                                    <a:latin typeface="Cambria Math" panose="02040503050406030204" pitchFamily="18" charset="0"/>
                                    <a:ea typeface="+mn-ea"/>
                                    <a:cs typeface="+mn-cs"/>
                                  </a:rPr>
                                  <m:t>𝑡</m:t>
                                </m:r>
                              </m:e>
                              <m:sub>
                                <m:r>
                                  <a:rPr lang="fr-FR" sz="1600" b="0" i="1" kern="1200">
                                    <a:solidFill>
                                      <a:schemeClr val="tx1"/>
                                    </a:solidFill>
                                    <a:effectLst/>
                                    <a:latin typeface="Cambria Math" panose="02040503050406030204" pitchFamily="18" charset="0"/>
                                    <a:ea typeface="+mn-ea"/>
                                    <a:cs typeface="+mn-cs"/>
                                  </a:rPr>
                                  <m:t>𝑠</m:t>
                                </m:r>
                              </m:sub>
                            </m:sSub>
                          </m:e>
                        </m:acc>
                      </m:oMath>
                    </m:oMathPara>
                  </a14:m>
                  <a:endParaRPr lang="en-GB" sz="1200" dirty="0">
                    <a:latin typeface="Calibri" panose="020F0502020204030204" pitchFamily="34" charset="0"/>
                    <a:cs typeface="Calibri" panose="020F0502020204030204" pitchFamily="34" charset="0"/>
                  </a:endParaRPr>
                </a:p>
              </p:txBody>
            </p:sp>
          </mc:Choice>
          <mc:Fallback xmlns="">
            <p:sp>
              <p:nvSpPr>
                <p:cNvPr id="136" name="Rectangle 135"/>
                <p:cNvSpPr>
                  <a:spLocks noRot="1" noChangeAspect="1" noMove="1" noResize="1" noEditPoints="1" noAdjustHandles="1" noChangeArrowheads="1" noChangeShapeType="1" noTextEdit="1"/>
                </p:cNvSpPr>
                <p:nvPr/>
              </p:nvSpPr>
              <p:spPr>
                <a:xfrm>
                  <a:off x="2584726" y="5831351"/>
                  <a:ext cx="544611" cy="289239"/>
                </a:xfrm>
                <a:prstGeom prst="rect">
                  <a:avLst/>
                </a:prstGeom>
                <a:blipFill>
                  <a:blip r:embed="rId10"/>
                  <a:stretch>
                    <a:fillRect b="-35135"/>
                  </a:stretch>
                </a:blipFill>
              </p:spPr>
              <p:txBody>
                <a:bodyPr/>
                <a:lstStyle/>
                <a:p>
                  <a:r>
                    <a:rPr lang="fr-FR">
                      <a:noFill/>
                    </a:rPr>
                    <a:t> </a:t>
                  </a:r>
                </a:p>
              </p:txBody>
            </p:sp>
          </mc:Fallback>
        </mc:AlternateContent>
      </p:grpSp>
      <p:pic>
        <p:nvPicPr>
          <p:cNvPr id="15" name="Image 14">
            <a:extLst>
              <a:ext uri="{FF2B5EF4-FFF2-40B4-BE49-F238E27FC236}">
                <a16:creationId xmlns:a16="http://schemas.microsoft.com/office/drawing/2014/main" id="{56AE029F-9785-C27B-820F-F8A511082958}"/>
              </a:ext>
            </a:extLst>
          </p:cNvPr>
          <p:cNvPicPr>
            <a:picLocks noChangeAspect="1"/>
          </p:cNvPicPr>
          <p:nvPr/>
        </p:nvPicPr>
        <p:blipFill>
          <a:blip r:embed="rId11"/>
          <a:stretch>
            <a:fillRect/>
          </a:stretch>
        </p:blipFill>
        <p:spPr>
          <a:xfrm>
            <a:off x="5672141" y="803126"/>
            <a:ext cx="2999873" cy="2184690"/>
          </a:xfrm>
          <a:prstGeom prst="rect">
            <a:avLst/>
          </a:prstGeom>
        </p:spPr>
      </p:pic>
      <p:graphicFrame>
        <p:nvGraphicFramePr>
          <p:cNvPr id="16" name="Graphique 15">
            <a:extLst>
              <a:ext uri="{FF2B5EF4-FFF2-40B4-BE49-F238E27FC236}">
                <a16:creationId xmlns:a16="http://schemas.microsoft.com/office/drawing/2014/main" id="{7BDB13DE-D8B9-1F32-399D-26D8833849EA}"/>
              </a:ext>
            </a:extLst>
          </p:cNvPr>
          <p:cNvGraphicFramePr/>
          <p:nvPr>
            <p:extLst>
              <p:ext uri="{D42A27DB-BD31-4B8C-83A1-F6EECF244321}">
                <p14:modId xmlns:p14="http://schemas.microsoft.com/office/powerpoint/2010/main" val="3346258394"/>
              </p:ext>
            </p:extLst>
          </p:nvPr>
        </p:nvGraphicFramePr>
        <p:xfrm>
          <a:off x="4559294" y="3429000"/>
          <a:ext cx="3960000" cy="2520000"/>
        </p:xfrm>
        <a:graphic>
          <a:graphicData uri="http://schemas.openxmlformats.org/drawingml/2006/chart">
            <c:chart xmlns:c="http://schemas.openxmlformats.org/drawingml/2006/chart" xmlns:r="http://schemas.openxmlformats.org/officeDocument/2006/relationships" r:id="rId12"/>
          </a:graphicData>
        </a:graphic>
      </p:graphicFrame>
      <p:grpSp>
        <p:nvGrpSpPr>
          <p:cNvPr id="17" name="Groupe 16">
            <a:extLst>
              <a:ext uri="{FF2B5EF4-FFF2-40B4-BE49-F238E27FC236}">
                <a16:creationId xmlns:a16="http://schemas.microsoft.com/office/drawing/2014/main" id="{B01CCF0B-4ED9-A8AD-0CE5-1FE3B60343A6}"/>
              </a:ext>
            </a:extLst>
          </p:cNvPr>
          <p:cNvGrpSpPr/>
          <p:nvPr/>
        </p:nvGrpSpPr>
        <p:grpSpPr>
          <a:xfrm>
            <a:off x="5663562" y="3699946"/>
            <a:ext cx="1867963" cy="1564228"/>
            <a:chOff x="5646449" y="4152410"/>
            <a:chExt cx="1867963" cy="1564228"/>
          </a:xfrm>
        </p:grpSpPr>
        <p:cxnSp>
          <p:nvCxnSpPr>
            <p:cNvPr id="18" name="Connecteur droit 17">
              <a:extLst>
                <a:ext uri="{FF2B5EF4-FFF2-40B4-BE49-F238E27FC236}">
                  <a16:creationId xmlns:a16="http://schemas.microsoft.com/office/drawing/2014/main" id="{C833446C-B301-9A8F-1CCC-74C35D770F7C}"/>
                </a:ext>
              </a:extLst>
            </p:cNvPr>
            <p:cNvCxnSpPr/>
            <p:nvPr/>
          </p:nvCxnSpPr>
          <p:spPr>
            <a:xfrm flipH="1">
              <a:off x="5646449" y="5541624"/>
              <a:ext cx="951911" cy="1"/>
            </a:xfrm>
            <a:prstGeom prst="line">
              <a:avLst/>
            </a:prstGeom>
            <a:ln w="19050">
              <a:solidFill>
                <a:schemeClr val="accent2">
                  <a:lumMod val="75000"/>
                </a:schemeClr>
              </a:solidFill>
            </a:ln>
          </p:spPr>
          <p:style>
            <a:lnRef idx="1">
              <a:schemeClr val="dk1"/>
            </a:lnRef>
            <a:fillRef idx="0">
              <a:schemeClr val="dk1"/>
            </a:fillRef>
            <a:effectRef idx="0">
              <a:schemeClr val="dk1"/>
            </a:effectRef>
            <a:fontRef idx="minor">
              <a:schemeClr val="tx1"/>
            </a:fontRef>
          </p:style>
        </p:cxnSp>
        <p:cxnSp>
          <p:nvCxnSpPr>
            <p:cNvPr id="19" name="Connecteur droit avec flèche 18">
              <a:extLst>
                <a:ext uri="{FF2B5EF4-FFF2-40B4-BE49-F238E27FC236}">
                  <a16:creationId xmlns:a16="http://schemas.microsoft.com/office/drawing/2014/main" id="{904ED5D9-620D-1C5E-44F6-AED7293B1593}"/>
                </a:ext>
              </a:extLst>
            </p:cNvPr>
            <p:cNvCxnSpPr/>
            <p:nvPr/>
          </p:nvCxnSpPr>
          <p:spPr>
            <a:xfrm flipV="1">
              <a:off x="6586478" y="5526740"/>
              <a:ext cx="589561" cy="4702"/>
            </a:xfrm>
            <a:prstGeom prst="straightConnector1">
              <a:avLst/>
            </a:prstGeom>
            <a:ln w="38100">
              <a:solidFill>
                <a:schemeClr val="accent2">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Rectangle 19">
                  <a:extLst>
                    <a:ext uri="{FF2B5EF4-FFF2-40B4-BE49-F238E27FC236}">
                      <a16:creationId xmlns:a16="http://schemas.microsoft.com/office/drawing/2014/main" id="{3B162C3B-4B4E-2C48-D038-043AEE434712}"/>
                    </a:ext>
                  </a:extLst>
                </p:cNvPr>
                <p:cNvSpPr/>
                <p:nvPr/>
              </p:nvSpPr>
              <p:spPr>
                <a:xfrm>
                  <a:off x="6211832" y="5169004"/>
                  <a:ext cx="404557" cy="307777"/>
                </a:xfrm>
                <a:prstGeom prst="rect">
                  <a:avLst/>
                </a:prstGeom>
                <a:ln>
                  <a:noFill/>
                </a:ln>
              </p:spPr>
              <p:txBody>
                <a:bodyPr wrap="square">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GB" sz="1400" i="1" smtClean="0">
                                <a:solidFill>
                                  <a:schemeClr val="accent2">
                                    <a:lumMod val="75000"/>
                                  </a:schemeClr>
                                </a:solidFill>
                                <a:latin typeface="Cambria Math" panose="02040503050406030204" pitchFamily="18" charset="0"/>
                              </a:rPr>
                            </m:ctrlPr>
                          </m:sSubPr>
                          <m:e>
                            <m:r>
                              <a:rPr lang="fr-FR" sz="1400" i="1">
                                <a:solidFill>
                                  <a:schemeClr val="accent2">
                                    <a:lumMod val="75000"/>
                                  </a:schemeClr>
                                </a:solidFill>
                                <a:latin typeface="Cambria Math" panose="02040503050406030204" pitchFamily="18" charset="0"/>
                              </a:rPr>
                              <m:t>𝑡</m:t>
                            </m:r>
                          </m:e>
                          <m:sub>
                            <m:r>
                              <a:rPr lang="fr-FR" sz="1400" b="0" i="1">
                                <a:solidFill>
                                  <a:schemeClr val="accent2">
                                    <a:lumMod val="75000"/>
                                  </a:schemeClr>
                                </a:solidFill>
                                <a:latin typeface="Cambria Math" panose="02040503050406030204" pitchFamily="18" charset="0"/>
                              </a:rPr>
                              <m:t>10</m:t>
                            </m:r>
                            <m:r>
                              <a:rPr lang="fr-FR" sz="1400" i="1">
                                <a:solidFill>
                                  <a:schemeClr val="accent2">
                                    <a:lumMod val="75000"/>
                                  </a:schemeClr>
                                </a:solidFill>
                                <a:latin typeface="Cambria Math" panose="02040503050406030204" pitchFamily="18" charset="0"/>
                              </a:rPr>
                              <m:t>%</m:t>
                            </m:r>
                          </m:sub>
                        </m:sSub>
                      </m:oMath>
                    </m:oMathPara>
                  </a14:m>
                  <a:endParaRPr lang="en-GB" sz="1400" dirty="0">
                    <a:solidFill>
                      <a:schemeClr val="accent2">
                        <a:lumMod val="75000"/>
                      </a:schemeClr>
                    </a:solidFill>
                    <a:latin typeface="Calibri" panose="020F0502020204030204" pitchFamily="34" charset="0"/>
                    <a:cs typeface="Calibri" panose="020F0502020204030204" pitchFamily="34" charset="0"/>
                  </a:endParaRPr>
                </a:p>
              </p:txBody>
            </p:sp>
          </mc:Choice>
          <mc:Fallback xmlns="">
            <p:sp>
              <p:nvSpPr>
                <p:cNvPr id="144" name="Rectangle 143"/>
                <p:cNvSpPr>
                  <a:spLocks noRot="1" noChangeAspect="1" noMove="1" noResize="1" noEditPoints="1" noAdjustHandles="1" noChangeArrowheads="1" noChangeShapeType="1" noTextEdit="1"/>
                </p:cNvSpPr>
                <p:nvPr/>
              </p:nvSpPr>
              <p:spPr>
                <a:xfrm>
                  <a:off x="6211832" y="5169004"/>
                  <a:ext cx="404557" cy="307777"/>
                </a:xfrm>
                <a:prstGeom prst="rect">
                  <a:avLst/>
                </a:prstGeom>
                <a:blipFill>
                  <a:blip r:embed="rId13"/>
                  <a:stretch>
                    <a:fillRect r="-15152"/>
                  </a:stretch>
                </a:blipFill>
                <a:ln>
                  <a:noFill/>
                </a:ln>
              </p:spPr>
              <p:txBody>
                <a:bodyPr/>
                <a:lstStyle/>
                <a:p>
                  <a:r>
                    <a:rPr lang="fr-FR">
                      <a:noFill/>
                    </a:rPr>
                    <a:t> </a:t>
                  </a:r>
                </a:p>
              </p:txBody>
            </p:sp>
          </mc:Fallback>
        </mc:AlternateContent>
        <p:cxnSp>
          <p:nvCxnSpPr>
            <p:cNvPr id="21" name="Connecteur droit 20">
              <a:extLst>
                <a:ext uri="{FF2B5EF4-FFF2-40B4-BE49-F238E27FC236}">
                  <a16:creationId xmlns:a16="http://schemas.microsoft.com/office/drawing/2014/main" id="{E8935AA9-0BCA-5667-9D92-F217674C524C}"/>
                </a:ext>
              </a:extLst>
            </p:cNvPr>
            <p:cNvCxnSpPr/>
            <p:nvPr/>
          </p:nvCxnSpPr>
          <p:spPr>
            <a:xfrm>
              <a:off x="6596699" y="5541072"/>
              <a:ext cx="0" cy="175566"/>
            </a:xfrm>
            <a:prstGeom prst="line">
              <a:avLst/>
            </a:prstGeom>
            <a:ln w="19050">
              <a:solidFill>
                <a:schemeClr val="accent2">
                  <a:lumMod val="75000"/>
                </a:schemeClr>
              </a:solidFill>
            </a:ln>
          </p:spPr>
          <p:style>
            <a:lnRef idx="1">
              <a:schemeClr val="dk1"/>
            </a:lnRef>
            <a:fillRef idx="0">
              <a:schemeClr val="dk1"/>
            </a:fillRef>
            <a:effectRef idx="0">
              <a:schemeClr val="dk1"/>
            </a:effectRef>
            <a:fontRef idx="minor">
              <a:schemeClr val="tx1"/>
            </a:fontRef>
          </p:style>
        </p:cxnSp>
        <p:cxnSp>
          <p:nvCxnSpPr>
            <p:cNvPr id="22" name="Connecteur droit 21">
              <a:extLst>
                <a:ext uri="{FF2B5EF4-FFF2-40B4-BE49-F238E27FC236}">
                  <a16:creationId xmlns:a16="http://schemas.microsoft.com/office/drawing/2014/main" id="{4C736AB4-4849-645A-6CBC-203C3A5933E5}"/>
                </a:ext>
              </a:extLst>
            </p:cNvPr>
            <p:cNvCxnSpPr/>
            <p:nvPr/>
          </p:nvCxnSpPr>
          <p:spPr>
            <a:xfrm flipH="1">
              <a:off x="7165244" y="4210743"/>
              <a:ext cx="1440" cy="1480815"/>
            </a:xfrm>
            <a:prstGeom prst="line">
              <a:avLst/>
            </a:prstGeom>
            <a:ln w="19050">
              <a:solidFill>
                <a:schemeClr val="accent2">
                  <a:lumMod val="75000"/>
                </a:schemeClr>
              </a:solidFill>
            </a:ln>
          </p:spPr>
          <p:style>
            <a:lnRef idx="1">
              <a:schemeClr val="dk1"/>
            </a:lnRef>
            <a:fillRef idx="0">
              <a:schemeClr val="dk1"/>
            </a:fillRef>
            <a:effectRef idx="0">
              <a:schemeClr val="dk1"/>
            </a:effectRef>
            <a:fontRef idx="minor">
              <a:schemeClr val="tx1"/>
            </a:fontRef>
          </p:style>
        </p:cxnSp>
        <p:cxnSp>
          <p:nvCxnSpPr>
            <p:cNvPr id="23" name="Connecteur droit 22">
              <a:extLst>
                <a:ext uri="{FF2B5EF4-FFF2-40B4-BE49-F238E27FC236}">
                  <a16:creationId xmlns:a16="http://schemas.microsoft.com/office/drawing/2014/main" id="{2875C715-B729-5DEA-EF96-9B4BD6755EA0}"/>
                </a:ext>
              </a:extLst>
            </p:cNvPr>
            <p:cNvCxnSpPr/>
            <p:nvPr/>
          </p:nvCxnSpPr>
          <p:spPr>
            <a:xfrm flipH="1" flipV="1">
              <a:off x="5655029" y="4206002"/>
              <a:ext cx="1506616" cy="3307"/>
            </a:xfrm>
            <a:prstGeom prst="line">
              <a:avLst/>
            </a:prstGeom>
            <a:ln w="19050">
              <a:solidFill>
                <a:schemeClr val="accent2">
                  <a:lumMod val="75000"/>
                </a:schemeClr>
              </a:solidFill>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30362318-D2FB-8D29-F19C-7ECDDC0275AE}"/>
                    </a:ext>
                  </a:extLst>
                </p:cNvPr>
                <p:cNvSpPr/>
                <p:nvPr/>
              </p:nvSpPr>
              <p:spPr>
                <a:xfrm>
                  <a:off x="7109855" y="4152410"/>
                  <a:ext cx="404557" cy="307777"/>
                </a:xfrm>
                <a:prstGeom prst="rect">
                  <a:avLst/>
                </a:prstGeom>
              </p:spPr>
              <p:txBody>
                <a:bodyPr wrap="square">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GB" sz="1400" i="1" smtClean="0">
                                <a:solidFill>
                                  <a:schemeClr val="accent2">
                                    <a:lumMod val="75000"/>
                                  </a:schemeClr>
                                </a:solidFill>
                                <a:latin typeface="Cambria Math" panose="02040503050406030204" pitchFamily="18" charset="0"/>
                              </a:rPr>
                            </m:ctrlPr>
                          </m:sSubPr>
                          <m:e>
                            <m:r>
                              <a:rPr lang="fr-FR" sz="1400" i="1">
                                <a:solidFill>
                                  <a:schemeClr val="accent2">
                                    <a:lumMod val="75000"/>
                                  </a:schemeClr>
                                </a:solidFill>
                                <a:latin typeface="Cambria Math" panose="02040503050406030204" pitchFamily="18" charset="0"/>
                              </a:rPr>
                              <m:t>𝑡</m:t>
                            </m:r>
                          </m:e>
                          <m:sub>
                            <m:r>
                              <a:rPr lang="fr-FR" sz="1400" b="0" i="1">
                                <a:solidFill>
                                  <a:schemeClr val="accent2">
                                    <a:lumMod val="75000"/>
                                  </a:schemeClr>
                                </a:solidFill>
                                <a:latin typeface="Cambria Math" panose="02040503050406030204" pitchFamily="18" charset="0"/>
                              </a:rPr>
                              <m:t>90</m:t>
                            </m:r>
                            <m:r>
                              <a:rPr lang="fr-FR" sz="1400" i="1">
                                <a:solidFill>
                                  <a:schemeClr val="accent2">
                                    <a:lumMod val="75000"/>
                                  </a:schemeClr>
                                </a:solidFill>
                                <a:latin typeface="Cambria Math" panose="02040503050406030204" pitchFamily="18" charset="0"/>
                              </a:rPr>
                              <m:t>%</m:t>
                            </m:r>
                          </m:sub>
                        </m:sSub>
                      </m:oMath>
                    </m:oMathPara>
                  </a14:m>
                  <a:endParaRPr lang="en-GB" sz="1400" dirty="0">
                    <a:solidFill>
                      <a:schemeClr val="accent2">
                        <a:lumMod val="75000"/>
                      </a:schemeClr>
                    </a:solidFill>
                    <a:latin typeface="Calibri" panose="020F0502020204030204" pitchFamily="34" charset="0"/>
                    <a:cs typeface="Calibri" panose="020F0502020204030204" pitchFamily="34" charset="0"/>
                  </a:endParaRPr>
                </a:p>
              </p:txBody>
            </p:sp>
          </mc:Choice>
          <mc:Fallback xmlns="">
            <p:sp>
              <p:nvSpPr>
                <p:cNvPr id="148" name="Rectangle 147"/>
                <p:cNvSpPr>
                  <a:spLocks noRot="1" noChangeAspect="1" noMove="1" noResize="1" noEditPoints="1" noAdjustHandles="1" noChangeArrowheads="1" noChangeShapeType="1" noTextEdit="1"/>
                </p:cNvSpPr>
                <p:nvPr/>
              </p:nvSpPr>
              <p:spPr>
                <a:xfrm>
                  <a:off x="7109855" y="4152410"/>
                  <a:ext cx="404557" cy="307777"/>
                </a:xfrm>
                <a:prstGeom prst="rect">
                  <a:avLst/>
                </a:prstGeom>
                <a:blipFill>
                  <a:blip r:embed="rId14"/>
                  <a:stretch>
                    <a:fillRect r="-14925"/>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25" name="Rectangle 24">
                  <a:extLst>
                    <a:ext uri="{FF2B5EF4-FFF2-40B4-BE49-F238E27FC236}">
                      <a16:creationId xmlns:a16="http://schemas.microsoft.com/office/drawing/2014/main" id="{6BCA2BE1-16A3-8B21-57CB-1884567D402A}"/>
                    </a:ext>
                  </a:extLst>
                </p:cNvPr>
                <p:cNvSpPr/>
                <p:nvPr/>
              </p:nvSpPr>
              <p:spPr>
                <a:xfrm>
                  <a:off x="6719833" y="5193757"/>
                  <a:ext cx="404557" cy="307777"/>
                </a:xfrm>
                <a:prstGeom prst="rect">
                  <a:avLst/>
                </a:prstGeom>
              </p:spPr>
              <p:txBody>
                <a:bodyPr wrap="square">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fr-FR" sz="1400" b="0" i="1" smtClean="0">
                                <a:solidFill>
                                  <a:schemeClr val="accent2">
                                    <a:lumMod val="75000"/>
                                  </a:schemeClr>
                                </a:solidFill>
                                <a:latin typeface="Cambria Math" panose="02040503050406030204" pitchFamily="18" charset="0"/>
                                <a:cs typeface="Calibri" panose="020F0502020204030204" pitchFamily="34" charset="0"/>
                              </a:rPr>
                            </m:ctrlPr>
                          </m:sSubPr>
                          <m:e>
                            <m:r>
                              <a:rPr lang="fr-FR" sz="1400" b="0" i="1">
                                <a:solidFill>
                                  <a:schemeClr val="accent2">
                                    <a:lumMod val="75000"/>
                                  </a:schemeClr>
                                </a:solidFill>
                                <a:latin typeface="Cambria Math" panose="02040503050406030204" pitchFamily="18" charset="0"/>
                                <a:cs typeface="Calibri" panose="020F0502020204030204" pitchFamily="34" charset="0"/>
                              </a:rPr>
                              <m:t>𝐷</m:t>
                            </m:r>
                          </m:e>
                          <m:sub>
                            <m:r>
                              <a:rPr lang="fr-FR" sz="1400" b="0" i="1">
                                <a:solidFill>
                                  <a:schemeClr val="accent2">
                                    <a:lumMod val="75000"/>
                                  </a:schemeClr>
                                </a:solidFill>
                                <a:latin typeface="Cambria Math" panose="02040503050406030204" pitchFamily="18" charset="0"/>
                                <a:cs typeface="Calibri" panose="020F0502020204030204" pitchFamily="34" charset="0"/>
                              </a:rPr>
                              <m:t>𝑎𝑏𝑠</m:t>
                            </m:r>
                          </m:sub>
                        </m:sSub>
                      </m:oMath>
                    </m:oMathPara>
                  </a14:m>
                  <a:endParaRPr lang="en-GB" sz="1400" dirty="0">
                    <a:solidFill>
                      <a:schemeClr val="accent2">
                        <a:lumMod val="75000"/>
                      </a:schemeClr>
                    </a:solidFill>
                    <a:latin typeface="Calibri" panose="020F0502020204030204" pitchFamily="34" charset="0"/>
                    <a:cs typeface="Calibri" panose="020F0502020204030204" pitchFamily="34" charset="0"/>
                  </a:endParaRPr>
                </a:p>
              </p:txBody>
            </p:sp>
          </mc:Choice>
          <mc:Fallback xmlns="">
            <p:sp>
              <p:nvSpPr>
                <p:cNvPr id="149" name="Rectangle 148"/>
                <p:cNvSpPr>
                  <a:spLocks noRot="1" noChangeAspect="1" noMove="1" noResize="1" noEditPoints="1" noAdjustHandles="1" noChangeArrowheads="1" noChangeShapeType="1" noTextEdit="1"/>
                </p:cNvSpPr>
                <p:nvPr/>
              </p:nvSpPr>
              <p:spPr>
                <a:xfrm>
                  <a:off x="6719833" y="5193757"/>
                  <a:ext cx="404557" cy="307777"/>
                </a:xfrm>
                <a:prstGeom prst="rect">
                  <a:avLst/>
                </a:prstGeom>
                <a:blipFill>
                  <a:blip r:embed="rId15"/>
                  <a:stretch>
                    <a:fillRect r="-14925"/>
                  </a:stretch>
                </a:blipFill>
              </p:spPr>
              <p:txBody>
                <a:bodyPr/>
                <a:lstStyle/>
                <a:p>
                  <a:r>
                    <a:rPr lang="fr-FR">
                      <a:noFill/>
                    </a:rPr>
                    <a:t> </a:t>
                  </a:r>
                </a:p>
              </p:txBody>
            </p:sp>
          </mc:Fallback>
        </mc:AlternateContent>
      </p:grpSp>
    </p:spTree>
    <p:extLst>
      <p:ext uri="{BB962C8B-B14F-4D97-AF65-F5344CB8AC3E}">
        <p14:creationId xmlns:p14="http://schemas.microsoft.com/office/powerpoint/2010/main" val="19180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par>
                                <p:cTn id="19" presetID="10"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fade">
                                      <p:cBhvr>
                                        <p:cTn id="26" dur="500"/>
                                        <p:tgtEl>
                                          <p:spTgt spid="16"/>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500"/>
                                        <p:tgtEl>
                                          <p:spTgt spid="8"/>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fade">
                                      <p:cBhvr>
                                        <p:cTn id="34" dur="500"/>
                                        <p:tgtEl>
                                          <p:spTgt spid="7"/>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fade">
                                      <p:cBhvr>
                                        <p:cTn id="37" dur="500"/>
                                        <p:tgtEl>
                                          <p:spTgt spid="5"/>
                                        </p:tgtEl>
                                      </p:cBhvr>
                                    </p:animEffect>
                                  </p:childTnLst>
                                </p:cTn>
                              </p:par>
                              <p:par>
                                <p:cTn id="38" presetID="10" presetClass="entr" presetSubtype="0" fill="hold" nodeType="with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fade">
                                      <p:cBhvr>
                                        <p:cTn id="4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8" grpId="0"/>
      <p:bldGraphic spid="10" grpId="0">
        <p:bldAsOne/>
      </p:bldGraphic>
      <p:bldGraphic spid="16" grpId="0">
        <p:bldAsOne/>
      </p:bldGraphic>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9FD9A6B-2819-9144-855C-0A6F528C7CA9}"/>
              </a:ext>
            </a:extLst>
          </p:cNvPr>
          <p:cNvSpPr/>
          <p:nvPr/>
        </p:nvSpPr>
        <p:spPr>
          <a:xfrm>
            <a:off x="0" y="0"/>
            <a:ext cx="9144000" cy="194155"/>
          </a:xfrm>
          <a:prstGeom prst="rect">
            <a:avLst/>
          </a:prstGeom>
          <a:gradFill flip="none" rotWithShape="1">
            <a:gsLst>
              <a:gs pos="46000">
                <a:srgbClr val="9FC883"/>
              </a:gs>
              <a:gs pos="20000">
                <a:srgbClr val="FFC000"/>
              </a:gs>
              <a:gs pos="0">
                <a:srgbClr val="FF0000"/>
              </a:gs>
              <a:gs pos="72000">
                <a:schemeClr val="accent1">
                  <a:lumMod val="60000"/>
                  <a:lumOff val="40000"/>
                </a:schemeClr>
              </a:gs>
              <a:gs pos="100000">
                <a:srgbClr val="7030A0">
                  <a:alpha val="30000"/>
                </a:srgbClr>
              </a:gs>
              <a:gs pos="100000">
                <a:srgbClr val="7030A0">
                  <a:alpha val="31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 name="ZoneTexte 1">
            <a:extLst>
              <a:ext uri="{FF2B5EF4-FFF2-40B4-BE49-F238E27FC236}">
                <a16:creationId xmlns:a16="http://schemas.microsoft.com/office/drawing/2014/main" id="{ED446353-5638-9C78-B231-FC87D4152C70}"/>
              </a:ext>
            </a:extLst>
          </p:cNvPr>
          <p:cNvSpPr txBox="1"/>
          <p:nvPr/>
        </p:nvSpPr>
        <p:spPr>
          <a:xfrm>
            <a:off x="310382" y="0"/>
            <a:ext cx="8208912" cy="1015663"/>
          </a:xfrm>
          <a:prstGeom prst="rect">
            <a:avLst/>
          </a:prstGeom>
          <a:noFill/>
        </p:spPr>
        <p:txBody>
          <a:bodyPr wrap="square" rtlCol="0">
            <a:spAutoFit/>
          </a:bodyPr>
          <a:lstStyle/>
          <a:p>
            <a:pPr marL="342900" indent="-342900">
              <a:buAutoNum type="arabicPeriod"/>
            </a:pPr>
            <a:endParaRPr lang="fr-FR" sz="2000" b="1" dirty="0">
              <a:latin typeface="CMU Sans Serif" panose="02000603000000000000" pitchFamily="2" charset="0"/>
              <a:ea typeface="CMU Sans Serif" panose="02000603000000000000" pitchFamily="2" charset="0"/>
              <a:cs typeface="CMU Sans Serif" panose="02000603000000000000" pitchFamily="2" charset="0"/>
            </a:endParaRPr>
          </a:p>
          <a:p>
            <a:r>
              <a:rPr lang="fr-FR" sz="2000" b="1" dirty="0">
                <a:latin typeface="CMU Sans Serif" panose="02000603000000000000" pitchFamily="2" charset="0"/>
                <a:ea typeface="CMU Sans Serif" panose="02000603000000000000" pitchFamily="2" charset="0"/>
                <a:cs typeface="CMU Sans Serif" panose="02000603000000000000" pitchFamily="2" charset="0"/>
              </a:rPr>
              <a:t>4. Mes travaux de recherche</a:t>
            </a:r>
          </a:p>
          <a:p>
            <a:pPr marL="342900" indent="-342900">
              <a:buFont typeface="+mj-lt"/>
              <a:buAutoNum type="arabicPeriod"/>
            </a:pPr>
            <a:endParaRPr lang="fr-FR" sz="2000" b="1" dirty="0">
              <a:latin typeface="CMU Sans Serif" panose="02000603000000000000" pitchFamily="2" charset="0"/>
              <a:ea typeface="CMU Sans Serif" panose="02000603000000000000" pitchFamily="2" charset="0"/>
              <a:cs typeface="CMU Sans Serif" panose="02000603000000000000" pitchFamily="2" charset="0"/>
            </a:endParaRPr>
          </a:p>
        </p:txBody>
      </p:sp>
      <p:sp>
        <p:nvSpPr>
          <p:cNvPr id="126" name="Espace réservé du contenu 7">
            <a:extLst>
              <a:ext uri="{FF2B5EF4-FFF2-40B4-BE49-F238E27FC236}">
                <a16:creationId xmlns:a16="http://schemas.microsoft.com/office/drawing/2014/main" id="{8FBBE722-4454-F466-DFC5-EB469733A123}"/>
              </a:ext>
            </a:extLst>
          </p:cNvPr>
          <p:cNvSpPr>
            <a:spLocks noGrp="1"/>
          </p:cNvSpPr>
          <p:nvPr/>
        </p:nvSpPr>
        <p:spPr>
          <a:xfrm>
            <a:off x="147268" y="841248"/>
            <a:ext cx="3579347" cy="2416798"/>
          </a:xfrm>
          <a:prstGeom prst="rect">
            <a:avLst/>
          </a:prstGeom>
        </p:spPr>
        <p:txBody>
          <a:bodyPr vert="horz" lIns="0" tIns="0" rIns="0" bIns="0" rtlCol="0">
            <a:noAutofit/>
          </a:bodyPr>
          <a:lstStyle>
            <a:lvl1pPr marL="342900" indent="-342900" algn="l" defTabSz="914400" rtl="0" eaLnBrk="1" latinLnBrk="0" hangingPunct="1">
              <a:lnSpc>
                <a:spcPct val="90000"/>
              </a:lnSpc>
              <a:spcBef>
                <a:spcPts val="1000"/>
              </a:spcBef>
              <a:buClr>
                <a:schemeClr val="accent2"/>
              </a:buClr>
              <a:buSzPct val="125000"/>
              <a:buFont typeface="Arial" pitchFamily="34" charset="0"/>
              <a:buChar char="•"/>
              <a:defRPr sz="2000" kern="1200">
                <a:solidFill>
                  <a:schemeClr val="accent5"/>
                </a:solidFill>
                <a:latin typeface="+mn-lt"/>
                <a:ea typeface="+mn-ea"/>
                <a:cs typeface="+mn-cs"/>
              </a:defRPr>
            </a:lvl1pPr>
            <a:lvl2pPr marL="801688" indent="-360363" algn="l" defTabSz="914400" rtl="0" eaLnBrk="1" latinLnBrk="0" hangingPunct="1">
              <a:lnSpc>
                <a:spcPct val="90000"/>
              </a:lnSpc>
              <a:spcBef>
                <a:spcPts val="500"/>
              </a:spcBef>
              <a:buClr>
                <a:schemeClr val="accent5"/>
              </a:buClr>
              <a:buSzPct val="125000"/>
              <a:buFont typeface="Arial" panose="020B0604020202020204" pitchFamily="34" charset="0"/>
              <a:buChar char="•"/>
              <a:defRPr sz="1800" kern="1200">
                <a:solidFill>
                  <a:schemeClr val="tx1"/>
                </a:solidFill>
                <a:latin typeface="+mn-lt"/>
                <a:ea typeface="+mn-ea"/>
                <a:cs typeface="+mn-cs"/>
              </a:defRPr>
            </a:lvl2pPr>
            <a:lvl3pPr marL="1171575" indent="-285750" algn="l" defTabSz="914400" rtl="0" eaLnBrk="1" latinLnBrk="0" hangingPunct="1">
              <a:lnSpc>
                <a:spcPct val="90000"/>
              </a:lnSpc>
              <a:spcBef>
                <a:spcPts val="500"/>
              </a:spcBef>
              <a:buClr>
                <a:schemeClr val="accent2"/>
              </a:buClr>
              <a:buSzPct val="125000"/>
              <a:buFont typeface="Arial" panose="020B0604020202020204" pitchFamily="34" charset="0"/>
              <a:buChar char="•"/>
              <a:defRPr sz="1600" kern="1200">
                <a:solidFill>
                  <a:schemeClr val="tx1"/>
                </a:solidFill>
                <a:latin typeface="+mn-lt"/>
                <a:ea typeface="+mn-ea"/>
                <a:cs typeface="+mn-cs"/>
              </a:defRPr>
            </a:lvl3pPr>
            <a:lvl4pPr marL="1704975" indent="-287338" algn="l" defTabSz="914400" rtl="0" eaLnBrk="1" latinLnBrk="0" hangingPunct="1">
              <a:lnSpc>
                <a:spcPct val="90000"/>
              </a:lnSpc>
              <a:spcBef>
                <a:spcPts val="500"/>
              </a:spcBef>
              <a:buClr>
                <a:schemeClr val="accent6"/>
              </a:buClr>
              <a:buSzPct val="125000"/>
              <a:buFont typeface="Arial" pitchFamily="34" charset="0"/>
              <a:buChar char="•"/>
              <a:defRPr sz="1400" kern="1200">
                <a:solidFill>
                  <a:schemeClr val="accent5"/>
                </a:solidFill>
                <a:latin typeface="+mn-lt"/>
                <a:ea typeface="+mn-ea"/>
                <a:cs typeface="+mn-cs"/>
              </a:defRPr>
            </a:lvl4pPr>
            <a:lvl5pPr marL="2152650" indent="-114300" algn="l" defTabSz="914400" rtl="0" eaLnBrk="1" latinLnBrk="0" hangingPunct="1">
              <a:lnSpc>
                <a:spcPct val="90000"/>
              </a:lnSpc>
              <a:spcBef>
                <a:spcPts val="500"/>
              </a:spcBef>
              <a:buSzPct val="125000"/>
              <a:buFont typeface="Arial" panose="020B0604020202020204" pitchFamily="34" charset="0"/>
              <a:buChar char="•"/>
              <a:defRPr sz="12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ClrTx/>
              <a:buNone/>
            </a:pPr>
            <a:r>
              <a:rPr lang="fr-FR" sz="1800" dirty="0">
                <a:solidFill>
                  <a:schemeClr val="tx1"/>
                </a:solidFill>
              </a:rPr>
              <a:t>Plusieurs approches pour la modélisation du transport  </a:t>
            </a:r>
            <a:endParaRPr lang="fr-FR" dirty="0">
              <a:solidFill>
                <a:schemeClr val="bg1">
                  <a:lumMod val="75000"/>
                </a:schemeClr>
              </a:solidFill>
            </a:endParaRPr>
          </a:p>
          <a:p>
            <a:pPr lvl="1">
              <a:buClrTx/>
              <a:buSzPct val="100000"/>
              <a:buFont typeface="+mj-lt"/>
              <a:buAutoNum type="arabicPeriod"/>
            </a:pPr>
            <a:endParaRPr lang="fr-FR" dirty="0">
              <a:solidFill>
                <a:schemeClr val="tx1"/>
              </a:solidFill>
            </a:endParaRPr>
          </a:p>
          <a:p>
            <a:pPr marL="0" indent="0">
              <a:buClrTx/>
              <a:buNone/>
            </a:pPr>
            <a:endParaRPr lang="fr-FR" sz="1800" dirty="0">
              <a:solidFill>
                <a:schemeClr val="tx1"/>
              </a:solidFill>
            </a:endParaRPr>
          </a:p>
          <a:p>
            <a:pPr>
              <a:buClrTx/>
            </a:pPr>
            <a:endParaRPr lang="fr-FR" sz="1800" dirty="0">
              <a:solidFill>
                <a:schemeClr val="tx1"/>
              </a:solidFill>
            </a:endParaRPr>
          </a:p>
        </p:txBody>
      </p:sp>
      <mc:AlternateContent xmlns:mc="http://schemas.openxmlformats.org/markup-compatibility/2006" xmlns:a14="http://schemas.microsoft.com/office/drawing/2010/main">
        <mc:Choice Requires="a14">
          <p:sp>
            <p:nvSpPr>
              <p:cNvPr id="127" name="Rectangle 126">
                <a:extLst>
                  <a:ext uri="{FF2B5EF4-FFF2-40B4-BE49-F238E27FC236}">
                    <a16:creationId xmlns:a16="http://schemas.microsoft.com/office/drawing/2014/main" id="{E8E8FCDF-03C6-B880-78C4-BB2DF34EC294}"/>
                  </a:ext>
                </a:extLst>
              </p:cNvPr>
              <p:cNvSpPr/>
              <p:nvPr/>
            </p:nvSpPr>
            <p:spPr>
              <a:xfrm>
                <a:off x="310382" y="2445747"/>
                <a:ext cx="2738875" cy="651589"/>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f>
                        <m:fPr>
                          <m:ctrlPr>
                            <a:rPr lang="fr-FR" i="1" smtClean="0">
                              <a:latin typeface="Cambria Math" panose="02040503050406030204" pitchFamily="18" charset="0"/>
                            </a:rPr>
                          </m:ctrlPr>
                        </m:fPr>
                        <m:num>
                          <m:r>
                            <a:rPr lang="fr-FR">
                              <a:latin typeface="Cambria Math" panose="02040503050406030204" pitchFamily="18" charset="0"/>
                            </a:rPr>
                            <m:t>𝜕</m:t>
                          </m:r>
                          <m:r>
                            <a:rPr lang="fr-FR" i="1">
                              <a:latin typeface="Cambria Math" panose="02040503050406030204" pitchFamily="18" charset="0"/>
                            </a:rPr>
                            <m:t>𝐶</m:t>
                          </m:r>
                        </m:num>
                        <m:den>
                          <m:r>
                            <a:rPr lang="fr-FR" i="0">
                              <a:latin typeface="Cambria Math" panose="02040503050406030204" pitchFamily="18" charset="0"/>
                            </a:rPr>
                            <m:t>𝜕</m:t>
                          </m:r>
                          <m:r>
                            <a:rPr lang="fr-FR" i="1">
                              <a:latin typeface="Cambria Math" panose="02040503050406030204" pitchFamily="18" charset="0"/>
                            </a:rPr>
                            <m:t>𝑡</m:t>
                          </m:r>
                        </m:den>
                      </m:f>
                      <m:r>
                        <a:rPr lang="fr-FR" i="0">
                          <a:latin typeface="Cambria Math" panose="02040503050406030204" pitchFamily="18" charset="0"/>
                        </a:rPr>
                        <m:t>=</m:t>
                      </m:r>
                      <m:sSub>
                        <m:sSubPr>
                          <m:ctrlPr>
                            <a:rPr lang="fr-FR" b="0" i="1" smtClean="0">
                              <a:latin typeface="Cambria Math" panose="02040503050406030204" pitchFamily="18" charset="0"/>
                            </a:rPr>
                          </m:ctrlPr>
                        </m:sSubPr>
                        <m:e>
                          <m:r>
                            <a:rPr lang="fr-FR" b="0" i="1" smtClean="0">
                              <a:latin typeface="Cambria Math" panose="02040503050406030204" pitchFamily="18" charset="0"/>
                            </a:rPr>
                            <m:t>𝑈</m:t>
                          </m:r>
                        </m:e>
                        <m:sub>
                          <m:r>
                            <a:rPr lang="fr-FR" b="0" i="1" smtClean="0">
                              <a:latin typeface="Cambria Math" panose="02040503050406030204" pitchFamily="18" charset="0"/>
                            </a:rPr>
                            <m:t>𝑐𝑜𝑛𝑣</m:t>
                          </m:r>
                        </m:sub>
                      </m:sSub>
                      <m:f>
                        <m:fPr>
                          <m:ctrlPr>
                            <a:rPr lang="fr-FR" i="1">
                              <a:latin typeface="Cambria Math" panose="02040503050406030204" pitchFamily="18" charset="0"/>
                            </a:rPr>
                          </m:ctrlPr>
                        </m:fPr>
                        <m:num>
                          <m:r>
                            <a:rPr lang="fr-FR" i="0">
                              <a:latin typeface="Cambria Math" panose="02040503050406030204" pitchFamily="18" charset="0"/>
                            </a:rPr>
                            <m:t>𝜕</m:t>
                          </m:r>
                          <m:r>
                            <a:rPr lang="fr-FR" i="1">
                              <a:latin typeface="Cambria Math" panose="02040503050406030204" pitchFamily="18" charset="0"/>
                            </a:rPr>
                            <m:t>𝐶</m:t>
                          </m:r>
                        </m:num>
                        <m:den>
                          <m:r>
                            <a:rPr lang="fr-FR" i="0">
                              <a:latin typeface="Cambria Math" panose="02040503050406030204" pitchFamily="18" charset="0"/>
                            </a:rPr>
                            <m:t>𝜕</m:t>
                          </m:r>
                          <m:r>
                            <a:rPr lang="fr-FR" i="1">
                              <a:latin typeface="Cambria Math" panose="02040503050406030204" pitchFamily="18" charset="0"/>
                            </a:rPr>
                            <m:t>𝑧</m:t>
                          </m:r>
                        </m:den>
                      </m:f>
                      <m:r>
                        <a:rPr lang="fr-FR" i="0">
                          <a:latin typeface="Cambria Math" panose="02040503050406030204" pitchFamily="18" charset="0"/>
                        </a:rPr>
                        <m:t>+</m:t>
                      </m:r>
                      <m:sSub>
                        <m:sSubPr>
                          <m:ctrlPr>
                            <a:rPr lang="fr-FR" i="1">
                              <a:latin typeface="Cambria Math" panose="02040503050406030204" pitchFamily="18" charset="0"/>
                            </a:rPr>
                          </m:ctrlPr>
                        </m:sSubPr>
                        <m:e>
                          <m:r>
                            <a:rPr lang="fr-FR" i="1">
                              <a:latin typeface="Cambria Math" panose="02040503050406030204" pitchFamily="18" charset="0"/>
                            </a:rPr>
                            <m:t>𝐷</m:t>
                          </m:r>
                        </m:e>
                        <m:sub>
                          <m:r>
                            <a:rPr lang="fr-FR" i="1">
                              <a:latin typeface="Cambria Math" panose="02040503050406030204" pitchFamily="18" charset="0"/>
                            </a:rPr>
                            <m:t>𝑎𝑥</m:t>
                          </m:r>
                        </m:sub>
                      </m:sSub>
                      <m:f>
                        <m:fPr>
                          <m:ctrlPr>
                            <a:rPr lang="fr-FR" i="1">
                              <a:latin typeface="Cambria Math" panose="02040503050406030204" pitchFamily="18" charset="0"/>
                            </a:rPr>
                          </m:ctrlPr>
                        </m:fPr>
                        <m:num>
                          <m:r>
                            <a:rPr lang="fr-FR" i="0">
                              <a:latin typeface="Cambria Math" panose="02040503050406030204" pitchFamily="18" charset="0"/>
                            </a:rPr>
                            <m:t>𝜕</m:t>
                          </m:r>
                          <m:r>
                            <a:rPr lang="fr-FR" i="0">
                              <a:latin typeface="Cambria Math" panose="02040503050406030204" pitchFamily="18" charset="0"/>
                            </a:rPr>
                            <m:t>²</m:t>
                          </m:r>
                          <m:r>
                            <a:rPr lang="fr-FR" i="1">
                              <a:latin typeface="Cambria Math" panose="02040503050406030204" pitchFamily="18" charset="0"/>
                            </a:rPr>
                            <m:t>𝐶</m:t>
                          </m:r>
                        </m:num>
                        <m:den>
                          <m:r>
                            <a:rPr lang="fr-FR" i="0">
                              <a:latin typeface="Cambria Math" panose="02040503050406030204" pitchFamily="18" charset="0"/>
                            </a:rPr>
                            <m:t>𝜕</m:t>
                          </m:r>
                          <m:r>
                            <a:rPr lang="fr-FR" i="1">
                              <a:latin typeface="Cambria Math" panose="02040503050406030204" pitchFamily="18" charset="0"/>
                            </a:rPr>
                            <m:t>𝑧</m:t>
                          </m:r>
                          <m:r>
                            <a:rPr lang="fr-FR" i="0">
                              <a:latin typeface="Cambria Math" panose="02040503050406030204" pitchFamily="18" charset="0"/>
                            </a:rPr>
                            <m:t>²</m:t>
                          </m:r>
                        </m:den>
                      </m:f>
                    </m:oMath>
                  </m:oMathPara>
                </a14:m>
                <a:endParaRPr lang="fr-FR" dirty="0"/>
              </a:p>
            </p:txBody>
          </p:sp>
        </mc:Choice>
        <mc:Fallback xmlns="">
          <p:sp>
            <p:nvSpPr>
              <p:cNvPr id="127" name="Rectangle 126">
                <a:extLst>
                  <a:ext uri="{FF2B5EF4-FFF2-40B4-BE49-F238E27FC236}">
                    <a16:creationId xmlns:a16="http://schemas.microsoft.com/office/drawing/2014/main" id="{E8E8FCDF-03C6-B880-78C4-BB2DF34EC294}"/>
                  </a:ext>
                </a:extLst>
              </p:cNvPr>
              <p:cNvSpPr>
                <a:spLocks noRot="1" noChangeAspect="1" noMove="1" noResize="1" noEditPoints="1" noAdjustHandles="1" noChangeArrowheads="1" noChangeShapeType="1" noTextEdit="1"/>
              </p:cNvSpPr>
              <p:nvPr/>
            </p:nvSpPr>
            <p:spPr>
              <a:xfrm>
                <a:off x="310382" y="2445747"/>
                <a:ext cx="2738875" cy="651589"/>
              </a:xfrm>
              <a:prstGeom prst="rect">
                <a:avLst/>
              </a:prstGeom>
              <a:blipFill>
                <a:blip r:embed="rId3"/>
                <a:stretch>
                  <a:fillRect b="-7692"/>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28" name="Rectangle 127">
                <a:extLst>
                  <a:ext uri="{FF2B5EF4-FFF2-40B4-BE49-F238E27FC236}">
                    <a16:creationId xmlns:a16="http://schemas.microsoft.com/office/drawing/2014/main" id="{C3930749-AAD8-DD98-9712-BD49A12677CD}"/>
                  </a:ext>
                </a:extLst>
              </p:cNvPr>
              <p:cNvSpPr/>
              <p:nvPr/>
            </p:nvSpPr>
            <p:spPr>
              <a:xfrm>
                <a:off x="147268" y="1695457"/>
                <a:ext cx="3205532" cy="671915"/>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just">
                  <a:lnSpc>
                    <a:spcPct val="107000"/>
                  </a:lnSpc>
                  <a:spcAft>
                    <a:spcPts val="800"/>
                  </a:spcAft>
                </a:pPr>
                <a:r>
                  <a:rPr lang="fr-FR" dirty="0">
                    <a:latin typeface="Calibri" panose="020F0502020204030204" pitchFamily="34" charset="0"/>
                    <a:ea typeface="MS Mincho"/>
                    <a:cs typeface="Times New Roman" panose="02020603050405020304" pitchFamily="18" charset="0"/>
                  </a:rPr>
                  <a:t>Soit </a:t>
                </a:r>
                <a14:m>
                  <m:oMath xmlns:m="http://schemas.openxmlformats.org/officeDocument/2006/math">
                    <m:r>
                      <a:rPr lang="fr-FR" i="1">
                        <a:latin typeface="Cambria Math" panose="02040503050406030204" pitchFamily="18" charset="0"/>
                        <a:ea typeface="MS Mincho"/>
                        <a:cs typeface="Times New Roman" panose="02020603050405020304" pitchFamily="18" charset="0"/>
                      </a:rPr>
                      <m:t>𝐶</m:t>
                    </m:r>
                  </m:oMath>
                </a14:m>
                <a:r>
                  <a:rPr lang="fr-FR" dirty="0">
                    <a:latin typeface="Calibri" panose="020F0502020204030204" pitchFamily="34" charset="0"/>
                    <a:ea typeface="MS Mincho"/>
                    <a:cs typeface="Times New Roman" panose="02020603050405020304" pitchFamily="18" charset="0"/>
                  </a:rPr>
                  <a:t>, la concentration de traceur et </a:t>
                </a:r>
                <a14:m>
                  <m:oMath xmlns:m="http://schemas.openxmlformats.org/officeDocument/2006/math">
                    <m:r>
                      <a:rPr lang="fr-FR" i="1">
                        <a:latin typeface="Cambria Math" panose="02040503050406030204" pitchFamily="18" charset="0"/>
                        <a:ea typeface="MS Mincho"/>
                        <a:cs typeface="Times New Roman" panose="02020603050405020304" pitchFamily="18" charset="0"/>
                      </a:rPr>
                      <m:t>𝑧</m:t>
                    </m:r>
                  </m:oMath>
                </a14:m>
                <a:r>
                  <a:rPr lang="fr-FR" dirty="0">
                    <a:latin typeface="Calibri" panose="020F0502020204030204" pitchFamily="34" charset="0"/>
                    <a:ea typeface="MS Mincho"/>
                    <a:cs typeface="Times New Roman" panose="02020603050405020304" pitchFamily="18" charset="0"/>
                  </a:rPr>
                  <a:t>, l’axe du four. </a:t>
                </a:r>
                <a:endParaRPr lang="en-GB" dirty="0">
                  <a:latin typeface="Calibri" panose="020F0502020204030204" pitchFamily="34" charset="0"/>
                  <a:ea typeface="MS Mincho"/>
                  <a:cs typeface="Times New Roman" panose="02020603050405020304" pitchFamily="18" charset="0"/>
                </a:endParaRPr>
              </a:p>
            </p:txBody>
          </p:sp>
        </mc:Choice>
        <mc:Fallback xmlns="">
          <p:sp>
            <p:nvSpPr>
              <p:cNvPr id="128" name="Rectangle 127">
                <a:extLst>
                  <a:ext uri="{FF2B5EF4-FFF2-40B4-BE49-F238E27FC236}">
                    <a16:creationId xmlns:a16="http://schemas.microsoft.com/office/drawing/2014/main" id="{C3930749-AAD8-DD98-9712-BD49A12677CD}"/>
                  </a:ext>
                </a:extLst>
              </p:cNvPr>
              <p:cNvSpPr>
                <a:spLocks noRot="1" noChangeAspect="1" noMove="1" noResize="1" noEditPoints="1" noAdjustHandles="1" noChangeArrowheads="1" noChangeShapeType="1" noTextEdit="1"/>
              </p:cNvSpPr>
              <p:nvPr/>
            </p:nvSpPr>
            <p:spPr>
              <a:xfrm>
                <a:off x="147268" y="1695457"/>
                <a:ext cx="3205532" cy="671915"/>
              </a:xfrm>
              <a:prstGeom prst="rect">
                <a:avLst/>
              </a:prstGeom>
              <a:blipFill>
                <a:blip r:embed="rId4"/>
                <a:stretch>
                  <a:fillRect l="-1581" t="-3704" r="-1581" b="-12963"/>
                </a:stretch>
              </a:blipFill>
            </p:spPr>
            <p:txBody>
              <a:bodyPr/>
              <a:lstStyle/>
              <a:p>
                <a:r>
                  <a:rPr lang="fr-FR">
                    <a:noFill/>
                  </a:rPr>
                  <a:t> </a:t>
                </a:r>
              </a:p>
            </p:txBody>
          </p:sp>
        </mc:Fallback>
      </mc:AlternateContent>
      <p:sp>
        <p:nvSpPr>
          <p:cNvPr id="129" name="Accolade ouvrante 128">
            <a:extLst>
              <a:ext uri="{FF2B5EF4-FFF2-40B4-BE49-F238E27FC236}">
                <a16:creationId xmlns:a16="http://schemas.microsoft.com/office/drawing/2014/main" id="{C2D701EA-42F0-BA9A-A02E-7E6CA5A40B8D}"/>
              </a:ext>
            </a:extLst>
          </p:cNvPr>
          <p:cNvSpPr/>
          <p:nvPr/>
        </p:nvSpPr>
        <p:spPr>
          <a:xfrm rot="16200000">
            <a:off x="1198589" y="2894935"/>
            <a:ext cx="161548" cy="604776"/>
          </a:xfrm>
          <a:prstGeom prst="leftBrace">
            <a:avLst>
              <a:gd name="adj1" fmla="val 39430"/>
              <a:gd name="adj2" fmla="val 50000"/>
            </a:avLst>
          </a:prstGeom>
          <a:ln w="12700">
            <a:solidFill>
              <a:srgbClr val="C00000"/>
            </a:solidFill>
          </a:ln>
        </p:spPr>
        <p:style>
          <a:lnRef idx="1">
            <a:schemeClr val="dk1"/>
          </a:lnRef>
          <a:fillRef idx="0">
            <a:schemeClr val="dk1"/>
          </a:fillRef>
          <a:effectRef idx="0">
            <a:schemeClr val="dk1"/>
          </a:effectRef>
          <a:fontRef idx="minor">
            <a:schemeClr val="tx1"/>
          </a:fontRef>
        </p:style>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fr-FR"/>
          </a:p>
        </p:txBody>
      </p:sp>
      <p:sp>
        <p:nvSpPr>
          <p:cNvPr id="130" name="ZoneTexte 70">
            <a:extLst>
              <a:ext uri="{FF2B5EF4-FFF2-40B4-BE49-F238E27FC236}">
                <a16:creationId xmlns:a16="http://schemas.microsoft.com/office/drawing/2014/main" id="{E35A461A-7875-AA2F-5ED1-91CC0B188914}"/>
              </a:ext>
            </a:extLst>
          </p:cNvPr>
          <p:cNvSpPr txBox="1"/>
          <p:nvPr/>
        </p:nvSpPr>
        <p:spPr>
          <a:xfrm>
            <a:off x="107822" y="3224454"/>
            <a:ext cx="1736066"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fr-FR" dirty="0">
                <a:solidFill>
                  <a:srgbClr val="C00000"/>
                </a:solidFill>
              </a:rPr>
              <a:t>Terme convectif </a:t>
            </a:r>
          </a:p>
        </p:txBody>
      </p:sp>
      <p:sp>
        <p:nvSpPr>
          <p:cNvPr id="131" name="Accolade ouvrante 130">
            <a:extLst>
              <a:ext uri="{FF2B5EF4-FFF2-40B4-BE49-F238E27FC236}">
                <a16:creationId xmlns:a16="http://schemas.microsoft.com/office/drawing/2014/main" id="{22A67BD4-3614-186F-6F20-113593F86924}"/>
              </a:ext>
            </a:extLst>
          </p:cNvPr>
          <p:cNvSpPr/>
          <p:nvPr/>
        </p:nvSpPr>
        <p:spPr>
          <a:xfrm rot="16200000">
            <a:off x="2474846" y="2788998"/>
            <a:ext cx="161548" cy="872710"/>
          </a:xfrm>
          <a:prstGeom prst="leftBrace">
            <a:avLst>
              <a:gd name="adj1" fmla="val 39430"/>
              <a:gd name="adj2" fmla="val 50000"/>
            </a:avLst>
          </a:prstGeom>
          <a:ln w="12700">
            <a:solidFill>
              <a:schemeClr val="accent6">
                <a:lumMod val="75000"/>
              </a:schemeClr>
            </a:solidFill>
          </a:ln>
        </p:spPr>
        <p:style>
          <a:lnRef idx="1">
            <a:schemeClr val="dk1"/>
          </a:lnRef>
          <a:fillRef idx="0">
            <a:schemeClr val="dk1"/>
          </a:fillRef>
          <a:effectRef idx="0">
            <a:schemeClr val="dk1"/>
          </a:effectRef>
          <a:fontRef idx="minor">
            <a:schemeClr val="tx1"/>
          </a:fontRef>
        </p:style>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fr-FR">
              <a:solidFill>
                <a:schemeClr val="accent2">
                  <a:lumMod val="75000"/>
                </a:schemeClr>
              </a:solidFill>
            </a:endParaRPr>
          </a:p>
        </p:txBody>
      </p:sp>
      <p:sp>
        <p:nvSpPr>
          <p:cNvPr id="132" name="ZoneTexte 72">
            <a:extLst>
              <a:ext uri="{FF2B5EF4-FFF2-40B4-BE49-F238E27FC236}">
                <a16:creationId xmlns:a16="http://schemas.microsoft.com/office/drawing/2014/main" id="{022CB9A6-5361-6159-DA41-B43BF091E07D}"/>
              </a:ext>
            </a:extLst>
          </p:cNvPr>
          <p:cNvSpPr txBox="1"/>
          <p:nvPr/>
        </p:nvSpPr>
        <p:spPr>
          <a:xfrm>
            <a:off x="2140909" y="3243066"/>
            <a:ext cx="1585706"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fr-FR" dirty="0">
                <a:solidFill>
                  <a:schemeClr val="accent6">
                    <a:lumMod val="75000"/>
                  </a:schemeClr>
                </a:solidFill>
              </a:rPr>
              <a:t>Terme diffusif </a:t>
            </a:r>
          </a:p>
        </p:txBody>
      </p:sp>
      <p:grpSp>
        <p:nvGrpSpPr>
          <p:cNvPr id="133" name="Groupe 132">
            <a:extLst>
              <a:ext uri="{FF2B5EF4-FFF2-40B4-BE49-F238E27FC236}">
                <a16:creationId xmlns:a16="http://schemas.microsoft.com/office/drawing/2014/main" id="{6B5E450F-0A6E-EBFE-7E69-EAC9DE84D961}"/>
              </a:ext>
            </a:extLst>
          </p:cNvPr>
          <p:cNvGrpSpPr/>
          <p:nvPr/>
        </p:nvGrpSpPr>
        <p:grpSpPr>
          <a:xfrm>
            <a:off x="-1533200" y="3872946"/>
            <a:ext cx="6754176" cy="1279119"/>
            <a:chOff x="-931982" y="5003726"/>
            <a:chExt cx="6725433" cy="1279119"/>
          </a:xfrm>
        </p:grpSpPr>
        <mc:AlternateContent xmlns:mc="http://schemas.openxmlformats.org/markup-compatibility/2006" xmlns:a14="http://schemas.microsoft.com/office/drawing/2010/main">
          <mc:Choice Requires="a14">
            <p:sp>
              <p:nvSpPr>
                <p:cNvPr id="135" name="Rectangle 134">
                  <a:extLst>
                    <a:ext uri="{FF2B5EF4-FFF2-40B4-BE49-F238E27FC236}">
                      <a16:creationId xmlns:a16="http://schemas.microsoft.com/office/drawing/2014/main" id="{58ED9125-A178-3EBF-C8FA-238A94036214}"/>
                    </a:ext>
                  </a:extLst>
                </p:cNvPr>
                <p:cNvSpPr/>
                <p:nvPr/>
              </p:nvSpPr>
              <p:spPr>
                <a:xfrm>
                  <a:off x="-931982" y="5372146"/>
                  <a:ext cx="6725433" cy="910699"/>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
                      </m:oMathParaPr>
                      <m:oMath xmlns:m="http://schemas.openxmlformats.org/officeDocument/2006/math">
                        <m:r>
                          <a:rPr lang="fr-FR" b="0" i="1" smtClean="0">
                            <a:latin typeface="Cambria Math" panose="02040503050406030204" pitchFamily="18" charset="0"/>
                          </a:rPr>
                          <m:t>           </m:t>
                        </m:r>
                        <m:r>
                          <a:rPr lang="fr-FR" i="1" smtClean="0">
                            <a:latin typeface="Cambria Math" panose="02040503050406030204" pitchFamily="18" charset="0"/>
                          </a:rPr>
                          <m:t>𝐸</m:t>
                        </m:r>
                        <m:d>
                          <m:dPr>
                            <m:ctrlPr>
                              <a:rPr lang="fr-FR" i="1">
                                <a:latin typeface="Cambria Math" panose="02040503050406030204" pitchFamily="18" charset="0"/>
                              </a:rPr>
                            </m:ctrlPr>
                          </m:dPr>
                          <m:e>
                            <m:r>
                              <a:rPr lang="fr-FR" i="1">
                                <a:latin typeface="Cambria Math" panose="02040503050406030204" pitchFamily="18" charset="0"/>
                              </a:rPr>
                              <m:t>𝑡</m:t>
                            </m:r>
                          </m:e>
                        </m:d>
                        <m:r>
                          <a:rPr lang="fr-FR" i="0">
                            <a:latin typeface="Cambria Math" panose="02040503050406030204" pitchFamily="18" charset="0"/>
                          </a:rPr>
                          <m:t>=</m:t>
                        </m:r>
                        <m:f>
                          <m:fPr>
                            <m:ctrlPr>
                              <a:rPr lang="fr-FR" i="1">
                                <a:latin typeface="Cambria Math" panose="02040503050406030204" pitchFamily="18" charset="0"/>
                              </a:rPr>
                            </m:ctrlPr>
                          </m:fPr>
                          <m:num>
                            <m:r>
                              <a:rPr lang="fr-FR" i="0">
                                <a:latin typeface="Cambria Math" panose="02040503050406030204" pitchFamily="18" charset="0"/>
                              </a:rPr>
                              <m:t>1</m:t>
                            </m:r>
                          </m:num>
                          <m:den>
                            <m:r>
                              <a:rPr lang="fr-FR" i="0">
                                <a:latin typeface="Cambria Math" panose="02040503050406030204" pitchFamily="18" charset="0"/>
                              </a:rPr>
                              <m:t>2</m:t>
                            </m:r>
                          </m:den>
                        </m:f>
                        <m:rad>
                          <m:radPr>
                            <m:degHide m:val="on"/>
                            <m:ctrlPr>
                              <a:rPr lang="fr-FR" i="1">
                                <a:latin typeface="Cambria Math" panose="02040503050406030204" pitchFamily="18" charset="0"/>
                              </a:rPr>
                            </m:ctrlPr>
                          </m:radPr>
                          <m:deg/>
                          <m:e>
                            <m:f>
                              <m:fPr>
                                <m:ctrlPr>
                                  <a:rPr lang="fr-FR" i="1">
                                    <a:latin typeface="Cambria Math" panose="02040503050406030204" pitchFamily="18" charset="0"/>
                                  </a:rPr>
                                </m:ctrlPr>
                              </m:fPr>
                              <m:num>
                                <m:r>
                                  <a:rPr lang="fr-FR" i="1">
                                    <a:latin typeface="Cambria Math" panose="02040503050406030204" pitchFamily="18" charset="0"/>
                                  </a:rPr>
                                  <m:t>𝑃𝑒</m:t>
                                </m:r>
                              </m:num>
                              <m:den>
                                <m:r>
                                  <a:rPr lang="fr-FR" i="1">
                                    <a:latin typeface="Cambria Math" panose="02040503050406030204" pitchFamily="18" charset="0"/>
                                  </a:rPr>
                                  <m:t>𝜋</m:t>
                                </m:r>
                                <m:r>
                                  <a:rPr lang="fr-FR" i="0">
                                    <a:latin typeface="Cambria Math" panose="02040503050406030204" pitchFamily="18" charset="0"/>
                                  </a:rPr>
                                  <m:t>.</m:t>
                                </m:r>
                                <m:r>
                                  <a:rPr lang="fr-FR" i="1">
                                    <a:latin typeface="Cambria Math" panose="02040503050406030204" pitchFamily="18" charset="0"/>
                                  </a:rPr>
                                  <m:t>𝑡</m:t>
                                </m:r>
                                <m:r>
                                  <a:rPr lang="fr-FR" i="0">
                                    <a:latin typeface="Cambria Math" panose="02040503050406030204" pitchFamily="18" charset="0"/>
                                  </a:rPr>
                                  <m:t>.</m:t>
                                </m:r>
                                <m:acc>
                                  <m:accPr>
                                    <m:chr m:val="̅"/>
                                    <m:ctrlPr>
                                      <a:rPr lang="fr-FR" i="1">
                                        <a:latin typeface="Cambria Math" panose="02040503050406030204" pitchFamily="18" charset="0"/>
                                      </a:rPr>
                                    </m:ctrlPr>
                                  </m:accPr>
                                  <m:e>
                                    <m:sSub>
                                      <m:sSubPr>
                                        <m:ctrlPr>
                                          <a:rPr lang="fr-FR" i="1">
                                            <a:latin typeface="Cambria Math" panose="02040503050406030204" pitchFamily="18" charset="0"/>
                                          </a:rPr>
                                        </m:ctrlPr>
                                      </m:sSubPr>
                                      <m:e>
                                        <m:r>
                                          <a:rPr lang="fr-FR" i="1">
                                            <a:latin typeface="Cambria Math" panose="02040503050406030204" pitchFamily="18" charset="0"/>
                                          </a:rPr>
                                          <m:t>𝑡</m:t>
                                        </m:r>
                                      </m:e>
                                      <m:sub>
                                        <m:r>
                                          <a:rPr lang="fr-FR" i="1">
                                            <a:latin typeface="Cambria Math" panose="02040503050406030204" pitchFamily="18" charset="0"/>
                                          </a:rPr>
                                          <m:t>𝑠</m:t>
                                        </m:r>
                                      </m:sub>
                                    </m:sSub>
                                  </m:e>
                                </m:acc>
                              </m:den>
                            </m:f>
                          </m:e>
                        </m:rad>
                        <m:func>
                          <m:funcPr>
                            <m:ctrlPr>
                              <a:rPr lang="fr-FR" i="1">
                                <a:latin typeface="Cambria Math" panose="02040503050406030204" pitchFamily="18" charset="0"/>
                              </a:rPr>
                            </m:ctrlPr>
                          </m:funcPr>
                          <m:fName>
                            <m:r>
                              <m:rPr>
                                <m:sty m:val="p"/>
                              </m:rPr>
                              <a:rPr lang="fr-FR" i="0">
                                <a:latin typeface="Cambria Math" panose="02040503050406030204" pitchFamily="18" charset="0"/>
                              </a:rPr>
                              <m:t>exp</m:t>
                            </m:r>
                          </m:fName>
                          <m:e>
                            <m:d>
                              <m:dPr>
                                <m:ctrlPr>
                                  <a:rPr lang="fr-FR" i="1">
                                    <a:latin typeface="Cambria Math" panose="02040503050406030204" pitchFamily="18" charset="0"/>
                                  </a:rPr>
                                </m:ctrlPr>
                              </m:dPr>
                              <m:e>
                                <m:r>
                                  <a:rPr lang="fr-FR" i="0">
                                    <a:latin typeface="Cambria Math" panose="02040503050406030204" pitchFamily="18" charset="0"/>
                                  </a:rPr>
                                  <m:t>−</m:t>
                                </m:r>
                                <m:f>
                                  <m:fPr>
                                    <m:ctrlPr>
                                      <a:rPr lang="fr-FR" i="1">
                                        <a:latin typeface="Cambria Math" panose="02040503050406030204" pitchFamily="18" charset="0"/>
                                      </a:rPr>
                                    </m:ctrlPr>
                                  </m:fPr>
                                  <m:num>
                                    <m:r>
                                      <a:rPr lang="fr-FR" i="1">
                                        <a:latin typeface="Cambria Math" panose="02040503050406030204" pitchFamily="18" charset="0"/>
                                      </a:rPr>
                                      <m:t>𝑃𝑒</m:t>
                                    </m:r>
                                    <m:sSup>
                                      <m:sSupPr>
                                        <m:ctrlPr>
                                          <a:rPr lang="fr-FR" i="1">
                                            <a:latin typeface="Cambria Math" panose="02040503050406030204" pitchFamily="18" charset="0"/>
                                          </a:rPr>
                                        </m:ctrlPr>
                                      </m:sSupPr>
                                      <m:e>
                                        <m:r>
                                          <a:rPr lang="fr-FR" i="0">
                                            <a:latin typeface="Cambria Math" panose="02040503050406030204" pitchFamily="18" charset="0"/>
                                          </a:rPr>
                                          <m:t>.</m:t>
                                        </m:r>
                                        <m:d>
                                          <m:dPr>
                                            <m:ctrlPr>
                                              <a:rPr lang="fr-FR" i="1">
                                                <a:latin typeface="Cambria Math" panose="02040503050406030204" pitchFamily="18" charset="0"/>
                                              </a:rPr>
                                            </m:ctrlPr>
                                          </m:dPr>
                                          <m:e>
                                            <m:acc>
                                              <m:accPr>
                                                <m:chr m:val="̅"/>
                                                <m:ctrlPr>
                                                  <a:rPr lang="fr-FR" i="1">
                                                    <a:latin typeface="Cambria Math" panose="02040503050406030204" pitchFamily="18" charset="0"/>
                                                  </a:rPr>
                                                </m:ctrlPr>
                                              </m:accPr>
                                              <m:e>
                                                <m:sSub>
                                                  <m:sSubPr>
                                                    <m:ctrlPr>
                                                      <a:rPr lang="fr-FR" i="1">
                                                        <a:latin typeface="Cambria Math" panose="02040503050406030204" pitchFamily="18" charset="0"/>
                                                      </a:rPr>
                                                    </m:ctrlPr>
                                                  </m:sSubPr>
                                                  <m:e>
                                                    <m:r>
                                                      <a:rPr lang="fr-FR" i="1">
                                                        <a:latin typeface="Cambria Math" panose="02040503050406030204" pitchFamily="18" charset="0"/>
                                                      </a:rPr>
                                                      <m:t>𝑡</m:t>
                                                    </m:r>
                                                  </m:e>
                                                  <m:sub>
                                                    <m:r>
                                                      <a:rPr lang="fr-FR" i="1">
                                                        <a:latin typeface="Cambria Math" panose="02040503050406030204" pitchFamily="18" charset="0"/>
                                                      </a:rPr>
                                                      <m:t>𝑠</m:t>
                                                    </m:r>
                                                  </m:sub>
                                                </m:sSub>
                                              </m:e>
                                            </m:acc>
                                            <m:r>
                                              <a:rPr lang="fr-FR" i="0">
                                                <a:latin typeface="Cambria Math" panose="02040503050406030204" pitchFamily="18" charset="0"/>
                                              </a:rPr>
                                              <m:t>−</m:t>
                                            </m:r>
                                            <m:r>
                                              <a:rPr lang="fr-FR" i="1">
                                                <a:latin typeface="Cambria Math" panose="02040503050406030204" pitchFamily="18" charset="0"/>
                                              </a:rPr>
                                              <m:t>𝑡</m:t>
                                            </m:r>
                                          </m:e>
                                        </m:d>
                                      </m:e>
                                      <m:sup>
                                        <m:r>
                                          <a:rPr lang="fr-FR" i="0">
                                            <a:latin typeface="Cambria Math" panose="02040503050406030204" pitchFamily="18" charset="0"/>
                                          </a:rPr>
                                          <m:t>2</m:t>
                                        </m:r>
                                      </m:sup>
                                    </m:sSup>
                                  </m:num>
                                  <m:den>
                                    <m:r>
                                      <a:rPr lang="fr-FR" i="0">
                                        <a:latin typeface="Cambria Math" panose="02040503050406030204" pitchFamily="18" charset="0"/>
                                      </a:rPr>
                                      <m:t>4.</m:t>
                                    </m:r>
                                    <m:r>
                                      <a:rPr lang="fr-FR" i="1">
                                        <a:latin typeface="Cambria Math" panose="02040503050406030204" pitchFamily="18" charset="0"/>
                                      </a:rPr>
                                      <m:t>𝑡</m:t>
                                    </m:r>
                                    <m:r>
                                      <a:rPr lang="fr-FR" i="0">
                                        <a:latin typeface="Cambria Math" panose="02040503050406030204" pitchFamily="18" charset="0"/>
                                      </a:rPr>
                                      <m:t>.</m:t>
                                    </m:r>
                                    <m:acc>
                                      <m:accPr>
                                        <m:chr m:val="̅"/>
                                        <m:ctrlPr>
                                          <a:rPr lang="fr-FR" i="1">
                                            <a:latin typeface="Cambria Math" panose="02040503050406030204" pitchFamily="18" charset="0"/>
                                          </a:rPr>
                                        </m:ctrlPr>
                                      </m:accPr>
                                      <m:e>
                                        <m:sSub>
                                          <m:sSubPr>
                                            <m:ctrlPr>
                                              <a:rPr lang="fr-FR" i="1">
                                                <a:latin typeface="Cambria Math" panose="02040503050406030204" pitchFamily="18" charset="0"/>
                                              </a:rPr>
                                            </m:ctrlPr>
                                          </m:sSubPr>
                                          <m:e>
                                            <m:r>
                                              <a:rPr lang="fr-FR" i="1">
                                                <a:latin typeface="Cambria Math" panose="02040503050406030204" pitchFamily="18" charset="0"/>
                                              </a:rPr>
                                              <m:t>𝑡</m:t>
                                            </m:r>
                                          </m:e>
                                          <m:sub>
                                            <m:r>
                                              <a:rPr lang="fr-FR" i="1">
                                                <a:latin typeface="Cambria Math" panose="02040503050406030204" pitchFamily="18" charset="0"/>
                                              </a:rPr>
                                              <m:t>𝑠</m:t>
                                            </m:r>
                                          </m:sub>
                                        </m:sSub>
                                      </m:e>
                                    </m:acc>
                                  </m:den>
                                </m:f>
                              </m:e>
                            </m:d>
                          </m:e>
                        </m:func>
                        <m:r>
                          <a:rPr lang="fr-FR" i="0">
                            <a:latin typeface="Cambria Math" panose="02040503050406030204" pitchFamily="18" charset="0"/>
                          </a:rPr>
                          <m:t> </m:t>
                        </m:r>
                      </m:oMath>
                    </m:oMathPara>
                  </a14:m>
                  <a:endParaRPr lang="fr-FR" i="0" dirty="0">
                    <a:latin typeface="Cambria Math" panose="02040503050406030204" pitchFamily="18" charset="0"/>
                  </a:endParaRPr>
                </a:p>
              </p:txBody>
            </p:sp>
          </mc:Choice>
          <mc:Fallback xmlns="">
            <p:sp>
              <p:nvSpPr>
                <p:cNvPr id="135" name="Rectangle 134">
                  <a:extLst>
                    <a:ext uri="{FF2B5EF4-FFF2-40B4-BE49-F238E27FC236}">
                      <a16:creationId xmlns:a16="http://schemas.microsoft.com/office/drawing/2014/main" id="{58ED9125-A178-3EBF-C8FA-238A94036214}"/>
                    </a:ext>
                  </a:extLst>
                </p:cNvPr>
                <p:cNvSpPr>
                  <a:spLocks noRot="1" noChangeAspect="1" noMove="1" noResize="1" noEditPoints="1" noAdjustHandles="1" noChangeArrowheads="1" noChangeShapeType="1" noTextEdit="1"/>
                </p:cNvSpPr>
                <p:nvPr/>
              </p:nvSpPr>
              <p:spPr>
                <a:xfrm>
                  <a:off x="-931982" y="5372146"/>
                  <a:ext cx="6725433" cy="910699"/>
                </a:xfrm>
                <a:prstGeom prst="rect">
                  <a:avLst/>
                </a:prstGeom>
                <a:blipFill>
                  <a:blip r:embed="rId5"/>
                  <a:stretch>
                    <a:fillRect/>
                  </a:stretch>
                </a:blipFill>
              </p:spPr>
              <p:txBody>
                <a:bodyPr/>
                <a:lstStyle/>
                <a:p>
                  <a:r>
                    <a:rPr lang="fr-FR">
                      <a:noFill/>
                    </a:rPr>
                    <a:t> </a:t>
                  </a:r>
                </a:p>
              </p:txBody>
            </p:sp>
          </mc:Fallback>
        </mc:AlternateContent>
        <p:sp>
          <p:nvSpPr>
            <p:cNvPr id="136" name="Rectangle 135">
              <a:extLst>
                <a:ext uri="{FF2B5EF4-FFF2-40B4-BE49-F238E27FC236}">
                  <a16:creationId xmlns:a16="http://schemas.microsoft.com/office/drawing/2014/main" id="{550B8E15-97E3-99C1-16EE-5E4075560E2E}"/>
                </a:ext>
              </a:extLst>
            </p:cNvPr>
            <p:cNvSpPr/>
            <p:nvPr/>
          </p:nvSpPr>
          <p:spPr>
            <a:xfrm>
              <a:off x="702056" y="5003726"/>
              <a:ext cx="1726940" cy="646331"/>
            </a:xfrm>
            <a:prstGeom prst="rect">
              <a:avLst/>
            </a:prstGeom>
          </p:spPr>
          <p:txBody>
            <a:bodyPr wrap="non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fr-FR" dirty="0"/>
                <a:t>Sol. analytique : </a:t>
              </a:r>
            </a:p>
            <a:p>
              <a:endParaRPr lang="fr-FR" dirty="0"/>
            </a:p>
          </p:txBody>
        </p:sp>
      </p:grpSp>
      <mc:AlternateContent xmlns:mc="http://schemas.openxmlformats.org/markup-compatibility/2006" xmlns:a14="http://schemas.microsoft.com/office/drawing/2010/main">
        <mc:Choice Requires="a14">
          <p:sp>
            <p:nvSpPr>
              <p:cNvPr id="134" name="Rectangle 133">
                <a:extLst>
                  <a:ext uri="{FF2B5EF4-FFF2-40B4-BE49-F238E27FC236}">
                    <a16:creationId xmlns:a16="http://schemas.microsoft.com/office/drawing/2014/main" id="{9E499C53-4132-100E-0D34-EF3DAB3D014C}"/>
                  </a:ext>
                </a:extLst>
              </p:cNvPr>
              <p:cNvSpPr/>
              <p:nvPr/>
            </p:nvSpPr>
            <p:spPr>
              <a:xfrm>
                <a:off x="262899" y="5242575"/>
                <a:ext cx="6625835" cy="942566"/>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left"/>
                    </m:oMathParaPr>
                    <m:oMath xmlns:m="http://schemas.openxmlformats.org/officeDocument/2006/math">
                      <m:r>
                        <m:rPr>
                          <m:sty m:val="p"/>
                        </m:rPr>
                        <a:rPr lang="fr-FR" i="0" smtClean="0">
                          <a:latin typeface="Cambria Math" panose="02040503050406030204" pitchFamily="18" charset="0"/>
                        </a:rPr>
                        <m:t>avec</m:t>
                      </m:r>
                      <m:r>
                        <a:rPr lang="fr-FR">
                          <a:latin typeface="Cambria Math" panose="02040503050406030204" pitchFamily="18" charset="0"/>
                        </a:rPr>
                        <m:t> </m:t>
                      </m:r>
                      <m:r>
                        <a:rPr lang="fr-FR" b="1" i="0">
                          <a:latin typeface="Cambria Math" panose="02040503050406030204" pitchFamily="18" charset="0"/>
                        </a:rPr>
                        <m:t>𝐥𝐞</m:t>
                      </m:r>
                      <m:r>
                        <a:rPr lang="fr-FR" b="1" i="0">
                          <a:latin typeface="Cambria Math" panose="02040503050406030204" pitchFamily="18" charset="0"/>
                        </a:rPr>
                        <m:t> </m:t>
                      </m:r>
                      <m:r>
                        <a:rPr lang="fr-FR" b="1" i="0">
                          <a:latin typeface="Cambria Math" panose="02040503050406030204" pitchFamily="18" charset="0"/>
                        </a:rPr>
                        <m:t>𝐧𝐨𝐦𝐛𝐫𝐞</m:t>
                      </m:r>
                      <m:r>
                        <a:rPr lang="fr-FR" b="1" i="0">
                          <a:latin typeface="Cambria Math" panose="02040503050406030204" pitchFamily="18" charset="0"/>
                        </a:rPr>
                        <m:t> </m:t>
                      </m:r>
                      <m:r>
                        <a:rPr lang="fr-FR" b="1" i="0">
                          <a:latin typeface="Cambria Math" panose="02040503050406030204" pitchFamily="18" charset="0"/>
                        </a:rPr>
                        <m:t>𝐝𝐞</m:t>
                      </m:r>
                      <m:r>
                        <a:rPr lang="fr-FR" b="1" i="0">
                          <a:latin typeface="Cambria Math" panose="02040503050406030204" pitchFamily="18" charset="0"/>
                        </a:rPr>
                        <m:t> </m:t>
                      </m:r>
                      <m:r>
                        <a:rPr lang="fr-FR" b="1" i="0">
                          <a:latin typeface="Cambria Math" panose="02040503050406030204" pitchFamily="18" charset="0"/>
                        </a:rPr>
                        <m:t>𝐏𝐞𝐜𝐥𝐞𝐭</m:t>
                      </m:r>
                      <m:r>
                        <a:rPr lang="fr-FR" b="1" i="0">
                          <a:latin typeface="Cambria Math" panose="02040503050406030204" pitchFamily="18" charset="0"/>
                        </a:rPr>
                        <m:t> </m:t>
                      </m:r>
                      <m:r>
                        <a:rPr lang="fr-FR" b="1" i="1">
                          <a:latin typeface="Cambria Math" panose="02040503050406030204" pitchFamily="18" charset="0"/>
                        </a:rPr>
                        <m:t>:</m:t>
                      </m:r>
                    </m:oMath>
                  </m:oMathPara>
                </a14:m>
                <a:endParaRPr lang="fr-FR" b="1"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fr-FR" b="1" i="1">
                          <a:latin typeface="Cambria Math" panose="02040503050406030204" pitchFamily="18" charset="0"/>
                        </a:rPr>
                        <m:t> </m:t>
                      </m:r>
                      <m:r>
                        <a:rPr lang="fr-FR" b="1" i="1">
                          <a:latin typeface="Cambria Math" panose="02040503050406030204" pitchFamily="18" charset="0"/>
                        </a:rPr>
                        <m:t>𝑷𝒆</m:t>
                      </m:r>
                      <m:r>
                        <a:rPr lang="fr-FR" b="1">
                          <a:latin typeface="Cambria Math" panose="02040503050406030204" pitchFamily="18" charset="0"/>
                        </a:rPr>
                        <m:t>=</m:t>
                      </m:r>
                      <m:f>
                        <m:fPr>
                          <m:ctrlPr>
                            <a:rPr lang="fr-FR" b="1" i="1">
                              <a:latin typeface="Cambria Math" panose="02040503050406030204" pitchFamily="18" charset="0"/>
                            </a:rPr>
                          </m:ctrlPr>
                        </m:fPr>
                        <m:num>
                          <m:r>
                            <a:rPr lang="fr-FR" b="1" i="1">
                              <a:latin typeface="Cambria Math" panose="02040503050406030204" pitchFamily="18" charset="0"/>
                            </a:rPr>
                            <m:t>𝒖</m:t>
                          </m:r>
                          <m:r>
                            <a:rPr lang="fr-FR" b="1">
                              <a:latin typeface="Cambria Math" panose="02040503050406030204" pitchFamily="18" charset="0"/>
                            </a:rPr>
                            <m:t>.</m:t>
                          </m:r>
                          <m:r>
                            <a:rPr lang="fr-FR" b="1" i="1">
                              <a:latin typeface="Cambria Math" panose="02040503050406030204" pitchFamily="18" charset="0"/>
                            </a:rPr>
                            <m:t>𝑳</m:t>
                          </m:r>
                        </m:num>
                        <m:den>
                          <m:sSub>
                            <m:sSubPr>
                              <m:ctrlPr>
                                <a:rPr lang="fr-FR" b="1" i="1">
                                  <a:latin typeface="Cambria Math" panose="02040503050406030204" pitchFamily="18" charset="0"/>
                                </a:rPr>
                              </m:ctrlPr>
                            </m:sSubPr>
                            <m:e>
                              <m:r>
                                <a:rPr lang="fr-FR" b="1" i="1">
                                  <a:latin typeface="Cambria Math" panose="02040503050406030204" pitchFamily="18" charset="0"/>
                                </a:rPr>
                                <m:t>𝑫</m:t>
                              </m:r>
                            </m:e>
                            <m:sub>
                              <m:r>
                                <a:rPr lang="fr-FR" b="1" i="1">
                                  <a:latin typeface="Cambria Math" panose="02040503050406030204" pitchFamily="18" charset="0"/>
                                </a:rPr>
                                <m:t>𝒂𝒙</m:t>
                              </m:r>
                            </m:sub>
                          </m:sSub>
                        </m:den>
                      </m:f>
                      <m:r>
                        <a:rPr lang="fr-FR" b="1" i="1">
                          <a:latin typeface="Cambria Math" panose="02040503050406030204" pitchFamily="18" charset="0"/>
                        </a:rPr>
                        <m:t>=</m:t>
                      </m:r>
                      <m:f>
                        <m:fPr>
                          <m:ctrlPr>
                            <a:rPr lang="fr-FR" i="1">
                              <a:latin typeface="Cambria Math" panose="02040503050406030204" pitchFamily="18" charset="0"/>
                            </a:rPr>
                          </m:ctrlPr>
                        </m:fPr>
                        <m:num>
                          <m:r>
                            <m:rPr>
                              <m:sty m:val="p"/>
                            </m:rPr>
                            <a:rPr lang="fr-FR">
                              <a:solidFill>
                                <a:srgbClr val="C00000"/>
                              </a:solidFill>
                              <a:latin typeface="Cambria Math" panose="02040503050406030204" pitchFamily="18" charset="0"/>
                            </a:rPr>
                            <m:t>Effets</m:t>
                          </m:r>
                          <m:r>
                            <a:rPr lang="fr-FR">
                              <a:solidFill>
                                <a:srgbClr val="C00000"/>
                              </a:solidFill>
                              <a:latin typeface="Cambria Math" panose="02040503050406030204" pitchFamily="18" charset="0"/>
                            </a:rPr>
                            <m:t> </m:t>
                          </m:r>
                          <m:r>
                            <m:rPr>
                              <m:sty m:val="p"/>
                            </m:rPr>
                            <a:rPr lang="fr-FR">
                              <a:solidFill>
                                <a:srgbClr val="C00000"/>
                              </a:solidFill>
                              <a:latin typeface="Cambria Math" panose="02040503050406030204" pitchFamily="18" charset="0"/>
                            </a:rPr>
                            <m:t>convectifs</m:t>
                          </m:r>
                        </m:num>
                        <m:den>
                          <m:r>
                            <m:rPr>
                              <m:sty m:val="p"/>
                            </m:rPr>
                            <a:rPr lang="fr-FR">
                              <a:solidFill>
                                <a:schemeClr val="accent6">
                                  <a:lumMod val="50000"/>
                                </a:schemeClr>
                              </a:solidFill>
                              <a:latin typeface="Cambria Math" panose="02040503050406030204" pitchFamily="18" charset="0"/>
                            </a:rPr>
                            <m:t>Effets</m:t>
                          </m:r>
                          <m:r>
                            <a:rPr lang="fr-FR">
                              <a:solidFill>
                                <a:schemeClr val="accent6">
                                  <a:lumMod val="50000"/>
                                </a:schemeClr>
                              </a:solidFill>
                              <a:latin typeface="Cambria Math" panose="02040503050406030204" pitchFamily="18" charset="0"/>
                            </a:rPr>
                            <m:t> </m:t>
                          </m:r>
                          <m:r>
                            <m:rPr>
                              <m:sty m:val="p"/>
                            </m:rPr>
                            <a:rPr lang="fr-FR">
                              <a:solidFill>
                                <a:schemeClr val="accent6">
                                  <a:lumMod val="50000"/>
                                </a:schemeClr>
                              </a:solidFill>
                              <a:latin typeface="Cambria Math" panose="02040503050406030204" pitchFamily="18" charset="0"/>
                            </a:rPr>
                            <m:t>diffusifs</m:t>
                          </m:r>
                          <m:r>
                            <a:rPr lang="fr-FR">
                              <a:solidFill>
                                <a:schemeClr val="accent6">
                                  <a:lumMod val="50000"/>
                                </a:schemeClr>
                              </a:solidFill>
                              <a:latin typeface="Cambria Math" panose="02040503050406030204" pitchFamily="18" charset="0"/>
                            </a:rPr>
                            <m:t> </m:t>
                          </m:r>
                        </m:den>
                      </m:f>
                      <m:r>
                        <a:rPr lang="fr-FR">
                          <a:latin typeface="Cambria Math" panose="02040503050406030204" pitchFamily="18" charset="0"/>
                        </a:rPr>
                        <m:t> </m:t>
                      </m:r>
                    </m:oMath>
                  </m:oMathPara>
                </a14:m>
                <a:endParaRPr lang="fr-FR" dirty="0"/>
              </a:p>
            </p:txBody>
          </p:sp>
        </mc:Choice>
        <mc:Fallback xmlns="">
          <p:sp>
            <p:nvSpPr>
              <p:cNvPr id="134" name="Rectangle 133">
                <a:extLst>
                  <a:ext uri="{FF2B5EF4-FFF2-40B4-BE49-F238E27FC236}">
                    <a16:creationId xmlns:a16="http://schemas.microsoft.com/office/drawing/2014/main" id="{9E499C53-4132-100E-0D34-EF3DAB3D014C}"/>
                  </a:ext>
                </a:extLst>
              </p:cNvPr>
              <p:cNvSpPr>
                <a:spLocks noRot="1" noChangeAspect="1" noMove="1" noResize="1" noEditPoints="1" noAdjustHandles="1" noChangeArrowheads="1" noChangeShapeType="1" noTextEdit="1"/>
              </p:cNvSpPr>
              <p:nvPr/>
            </p:nvSpPr>
            <p:spPr>
              <a:xfrm>
                <a:off x="262899" y="5242575"/>
                <a:ext cx="6625835" cy="942566"/>
              </a:xfrm>
              <a:prstGeom prst="rect">
                <a:avLst/>
              </a:prstGeom>
              <a:blipFill>
                <a:blip r:embed="rId6"/>
                <a:stretch>
                  <a:fillRect l="-382" b="-5263"/>
                </a:stretch>
              </a:blipFill>
            </p:spPr>
            <p:txBody>
              <a:bodyPr/>
              <a:lstStyle/>
              <a:p>
                <a:r>
                  <a:rPr lang="fr-FR">
                    <a:noFill/>
                  </a:rPr>
                  <a:t> </a:t>
                </a:r>
              </a:p>
            </p:txBody>
          </p:sp>
        </mc:Fallback>
      </mc:AlternateContent>
      <p:sp>
        <p:nvSpPr>
          <p:cNvPr id="137" name="Rectangle : coins arrondis 136">
            <a:extLst>
              <a:ext uri="{FF2B5EF4-FFF2-40B4-BE49-F238E27FC236}">
                <a16:creationId xmlns:a16="http://schemas.microsoft.com/office/drawing/2014/main" id="{DD9A25D0-FC4D-0AD5-9789-DD1F8D69CD68}"/>
              </a:ext>
            </a:extLst>
          </p:cNvPr>
          <p:cNvSpPr/>
          <p:nvPr/>
        </p:nvSpPr>
        <p:spPr>
          <a:xfrm>
            <a:off x="4043139" y="672859"/>
            <a:ext cx="4959735" cy="5570658"/>
          </a:xfrm>
          <a:prstGeom prst="roundRect">
            <a:avLst/>
          </a:prstGeom>
          <a:solidFill>
            <a:schemeClr val="bg1">
              <a:lumMod val="85000"/>
            </a:schemeClr>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fr-FR" b="1" dirty="0">
                <a:solidFill>
                  <a:schemeClr val="tx1"/>
                </a:solidFill>
              </a:rPr>
              <a:t>Application didactique : </a:t>
            </a:r>
          </a:p>
          <a:p>
            <a:endParaRPr lang="fr-FR" b="1" dirty="0">
              <a:solidFill>
                <a:srgbClr val="C00000"/>
              </a:solidFill>
            </a:endParaRPr>
          </a:p>
          <a:p>
            <a:r>
              <a:rPr lang="fr-FR" b="1" dirty="0">
                <a:solidFill>
                  <a:srgbClr val="C00000"/>
                </a:solidFill>
              </a:rPr>
              <a:t>En CM et en TD : </a:t>
            </a:r>
          </a:p>
          <a:p>
            <a:pPr marL="285750" indent="-285750">
              <a:buFont typeface="Police système Courant"/>
              <a:buChar char="✓"/>
            </a:pPr>
            <a:r>
              <a:rPr lang="fr-FR" dirty="0">
                <a:solidFill>
                  <a:schemeClr val="tx1"/>
                </a:solidFill>
              </a:rPr>
              <a:t>Identification et mise en équation de différents mécanismes de transport (convectif, diffusif)</a:t>
            </a:r>
          </a:p>
          <a:p>
            <a:pPr marL="285750" indent="-285750">
              <a:buFont typeface="Police système Courant"/>
              <a:buChar char="✓"/>
            </a:pPr>
            <a:r>
              <a:rPr lang="fr-FR" dirty="0">
                <a:solidFill>
                  <a:schemeClr val="tx1"/>
                </a:solidFill>
              </a:rPr>
              <a:t>Mise en évidence de la présence de ces mécanismes dans des domaines variés de la physique (mécanique des fluides, électrocinétique …)</a:t>
            </a:r>
          </a:p>
          <a:p>
            <a:pPr marL="285750" indent="-285750">
              <a:buFont typeface="Police système Courant"/>
              <a:buChar char="✓"/>
            </a:pPr>
            <a:r>
              <a:rPr lang="fr-FR" dirty="0">
                <a:solidFill>
                  <a:schemeClr val="tx1"/>
                </a:solidFill>
              </a:rPr>
              <a:t>Discussions sur le poids des mécanismes en jeu (nombres adimensionnels … ) </a:t>
            </a:r>
          </a:p>
        </p:txBody>
      </p:sp>
    </p:spTree>
    <p:extLst>
      <p:ext uri="{BB962C8B-B14F-4D97-AF65-F5344CB8AC3E}">
        <p14:creationId xmlns:p14="http://schemas.microsoft.com/office/powerpoint/2010/main" val="29955404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9FD9A6B-2819-9144-855C-0A6F528C7CA9}"/>
              </a:ext>
            </a:extLst>
          </p:cNvPr>
          <p:cNvSpPr/>
          <p:nvPr/>
        </p:nvSpPr>
        <p:spPr>
          <a:xfrm>
            <a:off x="0" y="0"/>
            <a:ext cx="9144000" cy="194155"/>
          </a:xfrm>
          <a:prstGeom prst="rect">
            <a:avLst/>
          </a:prstGeom>
          <a:gradFill flip="none" rotWithShape="1">
            <a:gsLst>
              <a:gs pos="46000">
                <a:srgbClr val="9FC883"/>
              </a:gs>
              <a:gs pos="20000">
                <a:srgbClr val="FFC000"/>
              </a:gs>
              <a:gs pos="0">
                <a:srgbClr val="FF0000"/>
              </a:gs>
              <a:gs pos="72000">
                <a:schemeClr val="accent1">
                  <a:lumMod val="60000"/>
                  <a:lumOff val="40000"/>
                </a:schemeClr>
              </a:gs>
              <a:gs pos="100000">
                <a:srgbClr val="7030A0">
                  <a:alpha val="30000"/>
                </a:srgbClr>
              </a:gs>
              <a:gs pos="100000">
                <a:srgbClr val="7030A0">
                  <a:alpha val="31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 name="ZoneTexte 1">
            <a:extLst>
              <a:ext uri="{FF2B5EF4-FFF2-40B4-BE49-F238E27FC236}">
                <a16:creationId xmlns:a16="http://schemas.microsoft.com/office/drawing/2014/main" id="{ED446353-5638-9C78-B231-FC87D4152C70}"/>
              </a:ext>
            </a:extLst>
          </p:cNvPr>
          <p:cNvSpPr txBox="1"/>
          <p:nvPr/>
        </p:nvSpPr>
        <p:spPr>
          <a:xfrm>
            <a:off x="310382" y="0"/>
            <a:ext cx="8208912" cy="1015663"/>
          </a:xfrm>
          <a:prstGeom prst="rect">
            <a:avLst/>
          </a:prstGeom>
          <a:noFill/>
        </p:spPr>
        <p:txBody>
          <a:bodyPr wrap="square" rtlCol="0">
            <a:spAutoFit/>
          </a:bodyPr>
          <a:lstStyle/>
          <a:p>
            <a:pPr marL="342900" indent="-342900">
              <a:buAutoNum type="arabicPeriod"/>
            </a:pPr>
            <a:endParaRPr lang="fr-FR" sz="2000" b="1" dirty="0">
              <a:latin typeface="CMU Sans Serif" panose="02000603000000000000" pitchFamily="2" charset="0"/>
              <a:ea typeface="CMU Sans Serif" panose="02000603000000000000" pitchFamily="2" charset="0"/>
              <a:cs typeface="CMU Sans Serif" panose="02000603000000000000" pitchFamily="2" charset="0"/>
            </a:endParaRPr>
          </a:p>
          <a:p>
            <a:r>
              <a:rPr lang="fr-FR" sz="2000" b="1" dirty="0">
                <a:latin typeface="CMU Sans Serif" panose="02000603000000000000" pitchFamily="2" charset="0"/>
                <a:ea typeface="CMU Sans Serif" panose="02000603000000000000" pitchFamily="2" charset="0"/>
                <a:cs typeface="CMU Sans Serif" panose="02000603000000000000" pitchFamily="2" charset="0"/>
              </a:rPr>
              <a:t>4. Mes travaux de recherche</a:t>
            </a:r>
          </a:p>
          <a:p>
            <a:pPr marL="342900" indent="-342900">
              <a:buFont typeface="+mj-lt"/>
              <a:buAutoNum type="arabicPeriod"/>
            </a:pPr>
            <a:endParaRPr lang="fr-FR" sz="2000" b="1" dirty="0">
              <a:latin typeface="CMU Sans Serif" panose="02000603000000000000" pitchFamily="2" charset="0"/>
              <a:ea typeface="CMU Sans Serif" panose="02000603000000000000" pitchFamily="2" charset="0"/>
              <a:cs typeface="CMU Sans Serif" panose="02000603000000000000" pitchFamily="2" charset="0"/>
            </a:endParaRPr>
          </a:p>
        </p:txBody>
      </p:sp>
      <p:sp>
        <p:nvSpPr>
          <p:cNvPr id="3" name="Rectangle : coins arrondis 2">
            <a:extLst>
              <a:ext uri="{FF2B5EF4-FFF2-40B4-BE49-F238E27FC236}">
                <a16:creationId xmlns:a16="http://schemas.microsoft.com/office/drawing/2014/main" id="{F2801DEA-63C9-453F-96F3-59C023A09220}"/>
              </a:ext>
            </a:extLst>
          </p:cNvPr>
          <p:cNvSpPr/>
          <p:nvPr/>
        </p:nvSpPr>
        <p:spPr>
          <a:xfrm>
            <a:off x="406400" y="865958"/>
            <a:ext cx="8423276" cy="5570658"/>
          </a:xfrm>
          <a:prstGeom prst="roundRect">
            <a:avLst/>
          </a:prstGeom>
          <a:solidFill>
            <a:schemeClr val="bg1">
              <a:lumMod val="85000"/>
            </a:schemeClr>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fr-FR" b="1" dirty="0">
                <a:solidFill>
                  <a:schemeClr val="tx1"/>
                </a:solidFill>
              </a:rPr>
              <a:t>Application didactique : </a:t>
            </a:r>
          </a:p>
          <a:p>
            <a:endParaRPr lang="fr-FR" dirty="0">
              <a:solidFill>
                <a:schemeClr val="tx1"/>
              </a:solidFill>
            </a:endParaRPr>
          </a:p>
          <a:p>
            <a:r>
              <a:rPr lang="fr-FR" b="1" dirty="0">
                <a:solidFill>
                  <a:srgbClr val="C00000"/>
                </a:solidFill>
              </a:rPr>
              <a:t>En TP :</a:t>
            </a:r>
          </a:p>
          <a:p>
            <a:pPr marL="285750" indent="-285750">
              <a:buFont typeface="Police système Courant"/>
              <a:buChar char="✓"/>
            </a:pPr>
            <a:r>
              <a:rPr lang="fr-FR" dirty="0">
                <a:solidFill>
                  <a:schemeClr val="tx1"/>
                </a:solidFill>
              </a:rPr>
              <a:t>Application à la mécanique des fluides : travail sur la notion de </a:t>
            </a:r>
            <a:r>
              <a:rPr lang="fr-FR" b="1" dirty="0">
                <a:solidFill>
                  <a:schemeClr val="tx1"/>
                </a:solidFill>
              </a:rPr>
              <a:t>distribution de temps de séjour</a:t>
            </a:r>
            <a:r>
              <a:rPr lang="fr-FR" dirty="0">
                <a:solidFill>
                  <a:schemeClr val="tx1"/>
                </a:solidFill>
              </a:rPr>
              <a:t>. Liens avec les propriétés diffusives et convectives de l’écoulement </a:t>
            </a:r>
          </a:p>
        </p:txBody>
      </p:sp>
      <p:pic>
        <p:nvPicPr>
          <p:cNvPr id="4" name="Image 3">
            <a:extLst>
              <a:ext uri="{FF2B5EF4-FFF2-40B4-BE49-F238E27FC236}">
                <a16:creationId xmlns:a16="http://schemas.microsoft.com/office/drawing/2014/main" id="{C33D7FF6-EA61-7651-FD57-0F79E14FD33D}"/>
              </a:ext>
            </a:extLst>
          </p:cNvPr>
          <p:cNvPicPr>
            <a:picLocks noChangeAspect="1"/>
          </p:cNvPicPr>
          <p:nvPr/>
        </p:nvPicPr>
        <p:blipFill>
          <a:blip r:embed="rId3"/>
          <a:stretch>
            <a:fillRect/>
          </a:stretch>
        </p:blipFill>
        <p:spPr>
          <a:xfrm>
            <a:off x="789489" y="3008115"/>
            <a:ext cx="7729805" cy="3428501"/>
          </a:xfrm>
          <a:prstGeom prst="rect">
            <a:avLst/>
          </a:prstGeom>
        </p:spPr>
      </p:pic>
    </p:spTree>
    <p:extLst>
      <p:ext uri="{BB962C8B-B14F-4D97-AF65-F5344CB8AC3E}">
        <p14:creationId xmlns:p14="http://schemas.microsoft.com/office/powerpoint/2010/main" val="24011163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9FD9A6B-2819-9144-855C-0A6F528C7CA9}"/>
              </a:ext>
            </a:extLst>
          </p:cNvPr>
          <p:cNvSpPr/>
          <p:nvPr/>
        </p:nvSpPr>
        <p:spPr>
          <a:xfrm>
            <a:off x="0" y="0"/>
            <a:ext cx="9144000" cy="194155"/>
          </a:xfrm>
          <a:prstGeom prst="rect">
            <a:avLst/>
          </a:prstGeom>
          <a:gradFill flip="none" rotWithShape="1">
            <a:gsLst>
              <a:gs pos="46000">
                <a:srgbClr val="9FC883"/>
              </a:gs>
              <a:gs pos="20000">
                <a:srgbClr val="FFC000"/>
              </a:gs>
              <a:gs pos="0">
                <a:srgbClr val="FF0000"/>
              </a:gs>
              <a:gs pos="72000">
                <a:schemeClr val="accent1">
                  <a:lumMod val="60000"/>
                  <a:lumOff val="40000"/>
                </a:schemeClr>
              </a:gs>
              <a:gs pos="100000">
                <a:srgbClr val="7030A0">
                  <a:alpha val="30000"/>
                </a:srgbClr>
              </a:gs>
              <a:gs pos="100000">
                <a:srgbClr val="7030A0">
                  <a:alpha val="31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 name="ZoneTexte 1">
            <a:extLst>
              <a:ext uri="{FF2B5EF4-FFF2-40B4-BE49-F238E27FC236}">
                <a16:creationId xmlns:a16="http://schemas.microsoft.com/office/drawing/2014/main" id="{ED446353-5638-9C78-B231-FC87D4152C70}"/>
              </a:ext>
            </a:extLst>
          </p:cNvPr>
          <p:cNvSpPr txBox="1"/>
          <p:nvPr/>
        </p:nvSpPr>
        <p:spPr>
          <a:xfrm>
            <a:off x="310382" y="0"/>
            <a:ext cx="8208912" cy="1015663"/>
          </a:xfrm>
          <a:prstGeom prst="rect">
            <a:avLst/>
          </a:prstGeom>
          <a:noFill/>
        </p:spPr>
        <p:txBody>
          <a:bodyPr wrap="square" rtlCol="0">
            <a:spAutoFit/>
          </a:bodyPr>
          <a:lstStyle/>
          <a:p>
            <a:pPr marL="342900" indent="-342900">
              <a:buAutoNum type="arabicPeriod"/>
            </a:pPr>
            <a:endParaRPr lang="fr-FR" sz="2000" b="1" dirty="0">
              <a:latin typeface="CMU Sans Serif" panose="02000603000000000000" pitchFamily="2" charset="0"/>
              <a:ea typeface="CMU Sans Serif" panose="02000603000000000000" pitchFamily="2" charset="0"/>
              <a:cs typeface="CMU Sans Serif" panose="02000603000000000000" pitchFamily="2" charset="0"/>
            </a:endParaRPr>
          </a:p>
          <a:p>
            <a:r>
              <a:rPr lang="fr-FR" sz="2000" b="1" dirty="0">
                <a:latin typeface="CMU Sans Serif" panose="02000603000000000000" pitchFamily="2" charset="0"/>
                <a:ea typeface="CMU Sans Serif" panose="02000603000000000000" pitchFamily="2" charset="0"/>
                <a:cs typeface="CMU Sans Serif" panose="02000603000000000000" pitchFamily="2" charset="0"/>
              </a:rPr>
              <a:t>4. Mes travaux de recherche</a:t>
            </a:r>
          </a:p>
          <a:p>
            <a:pPr marL="342900" indent="-342900">
              <a:buFont typeface="+mj-lt"/>
              <a:buAutoNum type="arabicPeriod"/>
            </a:pPr>
            <a:endParaRPr lang="fr-FR" sz="2000" b="1" dirty="0">
              <a:latin typeface="CMU Sans Serif" panose="02000603000000000000" pitchFamily="2" charset="0"/>
              <a:ea typeface="CMU Sans Serif" panose="02000603000000000000" pitchFamily="2" charset="0"/>
              <a:cs typeface="CMU Sans Serif" panose="02000603000000000000" pitchFamily="2" charset="0"/>
            </a:endParaRPr>
          </a:p>
        </p:txBody>
      </p:sp>
      <p:grpSp>
        <p:nvGrpSpPr>
          <p:cNvPr id="3" name="sole">
            <a:extLst>
              <a:ext uri="{FF2B5EF4-FFF2-40B4-BE49-F238E27FC236}">
                <a16:creationId xmlns:a16="http://schemas.microsoft.com/office/drawing/2014/main" id="{19102CB7-7500-4D9E-A910-610909DFB36B}"/>
              </a:ext>
            </a:extLst>
          </p:cNvPr>
          <p:cNvGrpSpPr/>
          <p:nvPr/>
        </p:nvGrpSpPr>
        <p:grpSpPr>
          <a:xfrm>
            <a:off x="0" y="1182541"/>
            <a:ext cx="6115062" cy="5272245"/>
            <a:chOff x="692611" y="1490990"/>
            <a:chExt cx="6115062" cy="5272245"/>
          </a:xfrm>
        </p:grpSpPr>
        <p:grpSp>
          <p:nvGrpSpPr>
            <p:cNvPr id="4" name="sole">
              <a:extLst>
                <a:ext uri="{FF2B5EF4-FFF2-40B4-BE49-F238E27FC236}">
                  <a16:creationId xmlns:a16="http://schemas.microsoft.com/office/drawing/2014/main" id="{8BBE9DCE-B90B-B5ED-1AD8-F4F6545E63A9}"/>
                </a:ext>
              </a:extLst>
            </p:cNvPr>
            <p:cNvGrpSpPr/>
            <p:nvPr/>
          </p:nvGrpSpPr>
          <p:grpSpPr>
            <a:xfrm>
              <a:off x="692611" y="1490990"/>
              <a:ext cx="6115062" cy="5272245"/>
              <a:chOff x="692611" y="1490990"/>
              <a:chExt cx="6115062" cy="5272245"/>
            </a:xfrm>
          </p:grpSpPr>
          <p:sp>
            <p:nvSpPr>
              <p:cNvPr id="13" name="Fond gaz">
                <a:extLst>
                  <a:ext uri="{FF2B5EF4-FFF2-40B4-BE49-F238E27FC236}">
                    <a16:creationId xmlns:a16="http://schemas.microsoft.com/office/drawing/2014/main" id="{BA78C46C-E356-3350-D0ED-9D2A14D26D87}"/>
                  </a:ext>
                </a:extLst>
              </p:cNvPr>
              <p:cNvSpPr/>
              <p:nvPr/>
            </p:nvSpPr>
            <p:spPr>
              <a:xfrm>
                <a:off x="1727797" y="2176308"/>
                <a:ext cx="4634245" cy="3326128"/>
              </a:xfrm>
              <a:prstGeom prst="rect">
                <a:avLst/>
              </a:prstGeom>
              <a:solidFill>
                <a:schemeClr val="bg1">
                  <a:lumMod val="65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1600"/>
              </a:p>
            </p:txBody>
          </p:sp>
          <p:sp>
            <p:nvSpPr>
              <p:cNvPr id="14" name="Rectangle 13">
                <a:extLst>
                  <a:ext uri="{FF2B5EF4-FFF2-40B4-BE49-F238E27FC236}">
                    <a16:creationId xmlns:a16="http://schemas.microsoft.com/office/drawing/2014/main" id="{E5750D08-1994-4D53-DC5A-3D6CF53BEDF4}"/>
                  </a:ext>
                </a:extLst>
              </p:cNvPr>
              <p:cNvSpPr/>
              <p:nvPr/>
            </p:nvSpPr>
            <p:spPr>
              <a:xfrm>
                <a:off x="1444884" y="5490019"/>
                <a:ext cx="4348048" cy="275741"/>
              </a:xfrm>
              <a:prstGeom prst="rect">
                <a:avLst/>
              </a:prstGeom>
              <a:solidFill>
                <a:srgbClr val="99663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fr-FR" sz="1600" i="1" u="sng" baseline="-25000" dirty="0">
                  <a:solidFill>
                    <a:schemeClr val="bg1"/>
                  </a:solidFill>
                </a:endParaRPr>
              </a:p>
            </p:txBody>
          </p:sp>
          <p:sp>
            <p:nvSpPr>
              <p:cNvPr id="15" name="ZoneTexte 14">
                <a:extLst>
                  <a:ext uri="{FF2B5EF4-FFF2-40B4-BE49-F238E27FC236}">
                    <a16:creationId xmlns:a16="http://schemas.microsoft.com/office/drawing/2014/main" id="{95AFEB8A-DD3B-13C5-EDFA-79077BAA88DA}"/>
                  </a:ext>
                </a:extLst>
              </p:cNvPr>
              <p:cNvSpPr txBox="1"/>
              <p:nvPr/>
            </p:nvSpPr>
            <p:spPr>
              <a:xfrm>
                <a:off x="3324718" y="5894482"/>
                <a:ext cx="228767" cy="345693"/>
              </a:xfrm>
              <a:prstGeom prst="rect">
                <a:avLst/>
              </a:prstGeom>
              <a:noFill/>
            </p:spPr>
            <p:txBody>
              <a:bodyPr wrap="none" rtlCol="0">
                <a:spAutoFit/>
              </a:bodyPr>
              <a:lstStyle/>
              <a:p>
                <a:r>
                  <a:rPr lang="fr-FR" sz="1600" dirty="0"/>
                  <a:t>…</a:t>
                </a:r>
              </a:p>
              <a:p>
                <a:endParaRPr lang="fr-FR" sz="1600" dirty="0"/>
              </a:p>
            </p:txBody>
          </p:sp>
          <p:sp>
            <p:nvSpPr>
              <p:cNvPr id="16" name="Rectangle 15">
                <a:extLst>
                  <a:ext uri="{FF2B5EF4-FFF2-40B4-BE49-F238E27FC236}">
                    <a16:creationId xmlns:a16="http://schemas.microsoft.com/office/drawing/2014/main" id="{FA00ED02-586A-E78E-CC94-320B59BD4BC3}"/>
                  </a:ext>
                </a:extLst>
              </p:cNvPr>
              <p:cNvSpPr/>
              <p:nvPr/>
            </p:nvSpPr>
            <p:spPr>
              <a:xfrm>
                <a:off x="2885140" y="6188810"/>
                <a:ext cx="3462777" cy="194438"/>
              </a:xfrm>
              <a:prstGeom prst="rect">
                <a:avLst/>
              </a:prstGeom>
              <a:solidFill>
                <a:srgbClr val="99663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fr-FR" sz="1600" i="1" u="sng" baseline="-25000" dirty="0">
                  <a:solidFill>
                    <a:schemeClr val="bg1"/>
                  </a:solidFill>
                </a:endParaRPr>
              </a:p>
            </p:txBody>
          </p:sp>
          <p:sp>
            <p:nvSpPr>
              <p:cNvPr id="17" name="Rectangle 16">
                <a:extLst>
                  <a:ext uri="{FF2B5EF4-FFF2-40B4-BE49-F238E27FC236}">
                    <a16:creationId xmlns:a16="http://schemas.microsoft.com/office/drawing/2014/main" id="{690727CF-33CC-3C1E-CE56-4A439B5903B5}"/>
                  </a:ext>
                </a:extLst>
              </p:cNvPr>
              <p:cNvSpPr/>
              <p:nvPr/>
            </p:nvSpPr>
            <p:spPr>
              <a:xfrm rot="5400000">
                <a:off x="1430798" y="6027530"/>
                <a:ext cx="392156" cy="360143"/>
              </a:xfrm>
              <a:prstGeom prst="rect">
                <a:avLst/>
              </a:prstGeom>
              <a:solidFill>
                <a:srgbClr val="99663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1600"/>
              </a:p>
            </p:txBody>
          </p:sp>
          <p:cxnSp>
            <p:nvCxnSpPr>
              <p:cNvPr id="18" name="Connecteur droit 17">
                <a:extLst>
                  <a:ext uri="{FF2B5EF4-FFF2-40B4-BE49-F238E27FC236}">
                    <a16:creationId xmlns:a16="http://schemas.microsoft.com/office/drawing/2014/main" id="{DD1555F4-64CE-F1FF-226A-D1058AE2414F}"/>
                  </a:ext>
                </a:extLst>
              </p:cNvPr>
              <p:cNvCxnSpPr/>
              <p:nvPr/>
            </p:nvCxnSpPr>
            <p:spPr>
              <a:xfrm flipH="1">
                <a:off x="5196324" y="5690023"/>
                <a:ext cx="7529" cy="492955"/>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9" name="Connecteur droit 18">
                <a:extLst>
                  <a:ext uri="{FF2B5EF4-FFF2-40B4-BE49-F238E27FC236}">
                    <a16:creationId xmlns:a16="http://schemas.microsoft.com/office/drawing/2014/main" id="{99D037C2-328D-BFDA-1D9F-E0A4A794FA98}"/>
                  </a:ext>
                </a:extLst>
              </p:cNvPr>
              <p:cNvCxnSpPr/>
              <p:nvPr/>
            </p:nvCxnSpPr>
            <p:spPr>
              <a:xfrm>
                <a:off x="4130485" y="5695023"/>
                <a:ext cx="3370" cy="491998"/>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20" name="Connecteur droit 19">
                <a:extLst>
                  <a:ext uri="{FF2B5EF4-FFF2-40B4-BE49-F238E27FC236}">
                    <a16:creationId xmlns:a16="http://schemas.microsoft.com/office/drawing/2014/main" id="{C6F97A75-CD8B-B9CE-A699-39F6F6AB29A3}"/>
                  </a:ext>
                </a:extLst>
              </p:cNvPr>
              <p:cNvCxnSpPr/>
              <p:nvPr/>
            </p:nvCxnSpPr>
            <p:spPr>
              <a:xfrm>
                <a:off x="2898709" y="5695474"/>
                <a:ext cx="1509" cy="492955"/>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1CE54603-FD25-00B2-BCC7-B41C942084D7}"/>
                  </a:ext>
                </a:extLst>
              </p:cNvPr>
              <p:cNvSpPr/>
              <p:nvPr/>
            </p:nvSpPr>
            <p:spPr>
              <a:xfrm>
                <a:off x="2450868" y="1992640"/>
                <a:ext cx="3897976" cy="200005"/>
              </a:xfrm>
              <a:prstGeom prst="rect">
                <a:avLst/>
              </a:prstGeom>
              <a:solidFill>
                <a:srgbClr val="99663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1600"/>
              </a:p>
            </p:txBody>
          </p:sp>
          <p:sp>
            <p:nvSpPr>
              <p:cNvPr id="22" name="Rectangle 21">
                <a:extLst>
                  <a:ext uri="{FF2B5EF4-FFF2-40B4-BE49-F238E27FC236}">
                    <a16:creationId xmlns:a16="http://schemas.microsoft.com/office/drawing/2014/main" id="{FE3ADE36-A9C8-39DA-9E7B-BE975A744651}"/>
                  </a:ext>
                </a:extLst>
              </p:cNvPr>
              <p:cNvSpPr/>
              <p:nvPr/>
            </p:nvSpPr>
            <p:spPr>
              <a:xfrm rot="16200000">
                <a:off x="-448935" y="3487912"/>
                <a:ext cx="4096271" cy="304783"/>
              </a:xfrm>
              <a:prstGeom prst="rect">
                <a:avLst/>
              </a:prstGeom>
              <a:solidFill>
                <a:srgbClr val="99663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sz="1600"/>
              </a:p>
            </p:txBody>
          </p:sp>
          <p:sp>
            <p:nvSpPr>
              <p:cNvPr id="23" name="Rectangle 22">
                <a:extLst>
                  <a:ext uri="{FF2B5EF4-FFF2-40B4-BE49-F238E27FC236}">
                    <a16:creationId xmlns:a16="http://schemas.microsoft.com/office/drawing/2014/main" id="{45571556-A53F-AC4D-EF2D-2B1780631833}"/>
                  </a:ext>
                </a:extLst>
              </p:cNvPr>
              <p:cNvSpPr/>
              <p:nvPr/>
            </p:nvSpPr>
            <p:spPr>
              <a:xfrm>
                <a:off x="1446583" y="1490990"/>
                <a:ext cx="2490419" cy="117644"/>
              </a:xfrm>
              <a:prstGeom prst="rect">
                <a:avLst/>
              </a:prstGeom>
              <a:solidFill>
                <a:srgbClr val="99663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1600"/>
              </a:p>
            </p:txBody>
          </p:sp>
          <p:sp>
            <p:nvSpPr>
              <p:cNvPr id="24" name="ZoneTexte 23">
                <a:extLst>
                  <a:ext uri="{FF2B5EF4-FFF2-40B4-BE49-F238E27FC236}">
                    <a16:creationId xmlns:a16="http://schemas.microsoft.com/office/drawing/2014/main" id="{0EA4DBAB-A4C6-1603-57FF-A17374487AAF}"/>
                  </a:ext>
                </a:extLst>
              </p:cNvPr>
              <p:cNvSpPr txBox="1"/>
              <p:nvPr/>
            </p:nvSpPr>
            <p:spPr>
              <a:xfrm>
                <a:off x="1781314" y="1597368"/>
                <a:ext cx="1511315" cy="293433"/>
              </a:xfrm>
              <a:prstGeom prst="rect">
                <a:avLst/>
              </a:prstGeom>
              <a:noFill/>
            </p:spPr>
            <p:txBody>
              <a:bodyPr wrap="none" rtlCol="0">
                <a:spAutoFit/>
              </a:bodyPr>
              <a:lstStyle/>
              <a:p>
                <a:r>
                  <a:rPr lang="fr-FR" sz="1600" b="1" dirty="0"/>
                  <a:t>Sole précédente</a:t>
                </a:r>
              </a:p>
            </p:txBody>
          </p:sp>
          <p:sp>
            <p:nvSpPr>
              <p:cNvPr id="25" name="Rectangle 24">
                <a:extLst>
                  <a:ext uri="{FF2B5EF4-FFF2-40B4-BE49-F238E27FC236}">
                    <a16:creationId xmlns:a16="http://schemas.microsoft.com/office/drawing/2014/main" id="{09E02BE4-C1EA-3454-3E3E-CF5A3C29F116}"/>
                  </a:ext>
                </a:extLst>
              </p:cNvPr>
              <p:cNvSpPr/>
              <p:nvPr/>
            </p:nvSpPr>
            <p:spPr>
              <a:xfrm>
                <a:off x="6348846" y="1494961"/>
                <a:ext cx="444965" cy="490109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1600"/>
              </a:p>
            </p:txBody>
          </p:sp>
          <p:sp>
            <p:nvSpPr>
              <p:cNvPr id="26" name="ZoneTexte 25">
                <a:extLst>
                  <a:ext uri="{FF2B5EF4-FFF2-40B4-BE49-F238E27FC236}">
                    <a16:creationId xmlns:a16="http://schemas.microsoft.com/office/drawing/2014/main" id="{379319B0-BC0B-FDEC-9A24-118AD2FCB731}"/>
                  </a:ext>
                </a:extLst>
              </p:cNvPr>
              <p:cNvSpPr txBox="1"/>
              <p:nvPr/>
            </p:nvSpPr>
            <p:spPr>
              <a:xfrm>
                <a:off x="6335647" y="2079360"/>
                <a:ext cx="472026" cy="293433"/>
              </a:xfrm>
              <a:prstGeom prst="rect">
                <a:avLst/>
              </a:prstGeom>
              <a:noFill/>
            </p:spPr>
            <p:txBody>
              <a:bodyPr wrap="none" rtlCol="0">
                <a:spAutoFit/>
              </a:bodyPr>
              <a:lstStyle/>
              <a:p>
                <a:r>
                  <a:rPr lang="fr-FR" sz="1600" b="1" i="1" dirty="0">
                    <a:solidFill>
                      <a:schemeClr val="bg1"/>
                    </a:solidFill>
                  </a:rPr>
                  <a:t>Axe</a:t>
                </a:r>
              </a:p>
            </p:txBody>
          </p:sp>
          <p:sp>
            <p:nvSpPr>
              <p:cNvPr id="27" name="ZoneTexte 26">
                <a:extLst>
                  <a:ext uri="{FF2B5EF4-FFF2-40B4-BE49-F238E27FC236}">
                    <a16:creationId xmlns:a16="http://schemas.microsoft.com/office/drawing/2014/main" id="{4C68A351-E84C-6A04-8748-CBAA7242623A}"/>
                  </a:ext>
                </a:extLst>
              </p:cNvPr>
              <p:cNvSpPr txBox="1"/>
              <p:nvPr/>
            </p:nvSpPr>
            <p:spPr>
              <a:xfrm>
                <a:off x="3534970" y="5760444"/>
                <a:ext cx="1232846" cy="293433"/>
              </a:xfrm>
              <a:prstGeom prst="rect">
                <a:avLst/>
              </a:prstGeom>
              <a:noFill/>
            </p:spPr>
            <p:txBody>
              <a:bodyPr wrap="none" rtlCol="0">
                <a:spAutoFit/>
              </a:bodyPr>
              <a:lstStyle/>
              <a:p>
                <a:r>
                  <a:rPr lang="fr-FR" sz="1600" b="1" dirty="0"/>
                  <a:t>Sole suivante</a:t>
                </a:r>
              </a:p>
            </p:txBody>
          </p:sp>
          <p:sp>
            <p:nvSpPr>
              <p:cNvPr id="28" name="Rectangle 27">
                <a:extLst>
                  <a:ext uri="{FF2B5EF4-FFF2-40B4-BE49-F238E27FC236}">
                    <a16:creationId xmlns:a16="http://schemas.microsoft.com/office/drawing/2014/main" id="{4850AB05-2630-52D5-FE19-89850E63D8DF}"/>
                  </a:ext>
                </a:extLst>
              </p:cNvPr>
              <p:cNvSpPr/>
              <p:nvPr/>
            </p:nvSpPr>
            <p:spPr>
              <a:xfrm>
                <a:off x="1573555" y="6443126"/>
                <a:ext cx="1495130" cy="320109"/>
              </a:xfrm>
              <a:prstGeom prst="rect">
                <a:avLst/>
              </a:prstGeom>
            </p:spPr>
            <p:txBody>
              <a:bodyPr wrap="none">
                <a:spAutoFit/>
              </a:bodyPr>
              <a:lstStyle/>
              <a:p>
                <a:r>
                  <a:rPr lang="fr-FR" b="1" i="1" dirty="0"/>
                  <a:t>Solide torréfié</a:t>
                </a:r>
                <a:endParaRPr lang="fr-FR" dirty="0"/>
              </a:p>
            </p:txBody>
          </p:sp>
          <p:sp>
            <p:nvSpPr>
              <p:cNvPr id="29" name="Rectangle 28">
                <a:extLst>
                  <a:ext uri="{FF2B5EF4-FFF2-40B4-BE49-F238E27FC236}">
                    <a16:creationId xmlns:a16="http://schemas.microsoft.com/office/drawing/2014/main" id="{8A184F16-FCE7-75F0-6E39-D1F84CBE3A03}"/>
                  </a:ext>
                </a:extLst>
              </p:cNvPr>
              <p:cNvSpPr/>
              <p:nvPr/>
            </p:nvSpPr>
            <p:spPr>
              <a:xfrm>
                <a:off x="692611" y="5430530"/>
                <a:ext cx="1333163" cy="646331"/>
              </a:xfrm>
              <a:prstGeom prst="rect">
                <a:avLst/>
              </a:prstGeom>
            </p:spPr>
            <p:txBody>
              <a:bodyPr wrap="square">
                <a:spAutoFit/>
              </a:bodyPr>
              <a:lstStyle/>
              <a:p>
                <a:r>
                  <a:rPr lang="fr-FR" b="1" i="1" dirty="0"/>
                  <a:t>Gaz de torréfaction</a:t>
                </a:r>
                <a:endParaRPr lang="fr-FR" dirty="0"/>
              </a:p>
            </p:txBody>
          </p:sp>
          <p:sp>
            <p:nvSpPr>
              <p:cNvPr id="30" name="ZoneTexte 29">
                <a:extLst>
                  <a:ext uri="{FF2B5EF4-FFF2-40B4-BE49-F238E27FC236}">
                    <a16:creationId xmlns:a16="http://schemas.microsoft.com/office/drawing/2014/main" id="{56335600-73DE-5CFC-01EC-C010DF700B1C}"/>
                  </a:ext>
                </a:extLst>
              </p:cNvPr>
              <p:cNvSpPr txBox="1"/>
              <p:nvPr/>
            </p:nvSpPr>
            <p:spPr>
              <a:xfrm>
                <a:off x="2189348" y="5891356"/>
                <a:ext cx="228767" cy="345693"/>
              </a:xfrm>
              <a:prstGeom prst="rect">
                <a:avLst/>
              </a:prstGeom>
              <a:noFill/>
            </p:spPr>
            <p:txBody>
              <a:bodyPr wrap="none" rtlCol="0">
                <a:spAutoFit/>
              </a:bodyPr>
              <a:lstStyle/>
              <a:p>
                <a:r>
                  <a:rPr lang="fr-FR" sz="1600" dirty="0"/>
                  <a:t>…</a:t>
                </a:r>
              </a:p>
              <a:p>
                <a:endParaRPr lang="fr-FR" sz="1600" dirty="0"/>
              </a:p>
            </p:txBody>
          </p:sp>
          <p:sp>
            <p:nvSpPr>
              <p:cNvPr id="31" name="ZoneTexte 30">
                <a:extLst>
                  <a:ext uri="{FF2B5EF4-FFF2-40B4-BE49-F238E27FC236}">
                    <a16:creationId xmlns:a16="http://schemas.microsoft.com/office/drawing/2014/main" id="{A8970EF0-43D2-3BF8-BFD2-5894335FC7B4}"/>
                  </a:ext>
                </a:extLst>
              </p:cNvPr>
              <p:cNvSpPr txBox="1"/>
              <p:nvPr/>
            </p:nvSpPr>
            <p:spPr>
              <a:xfrm>
                <a:off x="4722998" y="5905040"/>
                <a:ext cx="228767" cy="345693"/>
              </a:xfrm>
              <a:prstGeom prst="rect">
                <a:avLst/>
              </a:prstGeom>
              <a:noFill/>
            </p:spPr>
            <p:txBody>
              <a:bodyPr wrap="none" rtlCol="0">
                <a:spAutoFit/>
              </a:bodyPr>
              <a:lstStyle/>
              <a:p>
                <a:r>
                  <a:rPr lang="fr-FR" sz="1600" dirty="0"/>
                  <a:t>…</a:t>
                </a:r>
              </a:p>
              <a:p>
                <a:endParaRPr lang="fr-FR" sz="1600" dirty="0"/>
              </a:p>
            </p:txBody>
          </p:sp>
          <p:sp>
            <p:nvSpPr>
              <p:cNvPr id="32" name="ZoneTexte 31">
                <a:extLst>
                  <a:ext uri="{FF2B5EF4-FFF2-40B4-BE49-F238E27FC236}">
                    <a16:creationId xmlns:a16="http://schemas.microsoft.com/office/drawing/2014/main" id="{292EFB05-5220-03CC-4A5E-AB5FE708B3FC}"/>
                  </a:ext>
                </a:extLst>
              </p:cNvPr>
              <p:cNvSpPr txBox="1"/>
              <p:nvPr/>
            </p:nvSpPr>
            <p:spPr>
              <a:xfrm>
                <a:off x="5342959" y="5902705"/>
                <a:ext cx="228767" cy="345693"/>
              </a:xfrm>
              <a:prstGeom prst="rect">
                <a:avLst/>
              </a:prstGeom>
              <a:noFill/>
            </p:spPr>
            <p:txBody>
              <a:bodyPr wrap="none" rtlCol="0">
                <a:spAutoFit/>
              </a:bodyPr>
              <a:lstStyle/>
              <a:p>
                <a:r>
                  <a:rPr lang="fr-FR" sz="1600" dirty="0"/>
                  <a:t>…</a:t>
                </a:r>
              </a:p>
              <a:p>
                <a:endParaRPr lang="fr-FR" sz="1600" dirty="0"/>
              </a:p>
            </p:txBody>
          </p:sp>
        </p:grpSp>
        <p:grpSp>
          <p:nvGrpSpPr>
            <p:cNvPr id="5" name="flux sole">
              <a:extLst>
                <a:ext uri="{FF2B5EF4-FFF2-40B4-BE49-F238E27FC236}">
                  <a16:creationId xmlns:a16="http://schemas.microsoft.com/office/drawing/2014/main" id="{9FF3B0C0-0396-215E-0A98-929C26BED812}"/>
                </a:ext>
              </a:extLst>
            </p:cNvPr>
            <p:cNvGrpSpPr/>
            <p:nvPr/>
          </p:nvGrpSpPr>
          <p:grpSpPr>
            <a:xfrm>
              <a:off x="1955662" y="1952168"/>
              <a:ext cx="767201" cy="4474853"/>
              <a:chOff x="1955662" y="1952168"/>
              <a:chExt cx="767201" cy="4474853"/>
            </a:xfrm>
          </p:grpSpPr>
          <p:cxnSp>
            <p:nvCxnSpPr>
              <p:cNvPr id="6" name="Connecteur droit avec flèche 5">
                <a:extLst>
                  <a:ext uri="{FF2B5EF4-FFF2-40B4-BE49-F238E27FC236}">
                    <a16:creationId xmlns:a16="http://schemas.microsoft.com/office/drawing/2014/main" id="{664D2FA1-2355-2576-F6EF-E435913293FC}"/>
                  </a:ext>
                </a:extLst>
              </p:cNvPr>
              <p:cNvCxnSpPr/>
              <p:nvPr/>
            </p:nvCxnSpPr>
            <p:spPr>
              <a:xfrm flipH="1">
                <a:off x="2719222" y="6058877"/>
                <a:ext cx="3641" cy="36814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Connecteur droit avec flèche 6">
                <a:extLst>
                  <a:ext uri="{FF2B5EF4-FFF2-40B4-BE49-F238E27FC236}">
                    <a16:creationId xmlns:a16="http://schemas.microsoft.com/office/drawing/2014/main" id="{DA3ED6E7-C813-C63D-F7D2-D303A07B46C4}"/>
                  </a:ext>
                </a:extLst>
              </p:cNvPr>
              <p:cNvCxnSpPr/>
              <p:nvPr/>
            </p:nvCxnSpPr>
            <p:spPr>
              <a:xfrm flipH="1" flipV="1">
                <a:off x="1980967" y="5952587"/>
                <a:ext cx="403456" cy="77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Connecteur droit avec flèche 7">
                <a:extLst>
                  <a:ext uri="{FF2B5EF4-FFF2-40B4-BE49-F238E27FC236}">
                    <a16:creationId xmlns:a16="http://schemas.microsoft.com/office/drawing/2014/main" id="{24F22648-0752-8C3B-6271-AB0ECD58168A}"/>
                  </a:ext>
                </a:extLst>
              </p:cNvPr>
              <p:cNvCxnSpPr/>
              <p:nvPr/>
            </p:nvCxnSpPr>
            <p:spPr>
              <a:xfrm flipH="1">
                <a:off x="1980967" y="5854059"/>
                <a:ext cx="403457" cy="244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0" name="Connecteur droit avec flèche 9">
                <a:extLst>
                  <a:ext uri="{FF2B5EF4-FFF2-40B4-BE49-F238E27FC236}">
                    <a16:creationId xmlns:a16="http://schemas.microsoft.com/office/drawing/2014/main" id="{27E3A942-F774-E167-BA40-090C2B81863A}"/>
                  </a:ext>
                </a:extLst>
              </p:cNvPr>
              <p:cNvCxnSpPr/>
              <p:nvPr/>
            </p:nvCxnSpPr>
            <p:spPr>
              <a:xfrm>
                <a:off x="1955662" y="1952168"/>
                <a:ext cx="37" cy="22978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onnecteur droit avec flèche 10">
                <a:extLst>
                  <a:ext uri="{FF2B5EF4-FFF2-40B4-BE49-F238E27FC236}">
                    <a16:creationId xmlns:a16="http://schemas.microsoft.com/office/drawing/2014/main" id="{04AE228F-98C9-9961-BADF-2680872C73C5}"/>
                  </a:ext>
                </a:extLst>
              </p:cNvPr>
              <p:cNvCxnSpPr/>
              <p:nvPr/>
            </p:nvCxnSpPr>
            <p:spPr>
              <a:xfrm flipH="1">
                <a:off x="2593526" y="6053427"/>
                <a:ext cx="100" cy="373594"/>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2" name="Connecteur droit avec flèche 11">
                <a:extLst>
                  <a:ext uri="{FF2B5EF4-FFF2-40B4-BE49-F238E27FC236}">
                    <a16:creationId xmlns:a16="http://schemas.microsoft.com/office/drawing/2014/main" id="{8EA1CBDD-84DC-088B-8874-C6B9F71D9090}"/>
                  </a:ext>
                </a:extLst>
              </p:cNvPr>
              <p:cNvCxnSpPr/>
              <p:nvPr/>
            </p:nvCxnSpPr>
            <p:spPr>
              <a:xfrm>
                <a:off x="2116286" y="1966682"/>
                <a:ext cx="37" cy="22978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33" name="biomasse">
            <a:extLst>
              <a:ext uri="{FF2B5EF4-FFF2-40B4-BE49-F238E27FC236}">
                <a16:creationId xmlns:a16="http://schemas.microsoft.com/office/drawing/2014/main" id="{2799DAFB-E66A-48F0-71EF-64420F8BEB0E}"/>
              </a:ext>
            </a:extLst>
          </p:cNvPr>
          <p:cNvGrpSpPr/>
          <p:nvPr/>
        </p:nvGrpSpPr>
        <p:grpSpPr>
          <a:xfrm>
            <a:off x="1052060" y="3429000"/>
            <a:ext cx="4666733" cy="2246459"/>
            <a:chOff x="1744671" y="3740635"/>
            <a:chExt cx="4666733" cy="2246459"/>
          </a:xfrm>
        </p:grpSpPr>
        <p:grpSp>
          <p:nvGrpSpPr>
            <p:cNvPr id="34" name="biomasse">
              <a:extLst>
                <a:ext uri="{FF2B5EF4-FFF2-40B4-BE49-F238E27FC236}">
                  <a16:creationId xmlns:a16="http://schemas.microsoft.com/office/drawing/2014/main" id="{02E98B28-64B4-8BFB-77E1-0DF37299F3C5}"/>
                </a:ext>
              </a:extLst>
            </p:cNvPr>
            <p:cNvGrpSpPr/>
            <p:nvPr/>
          </p:nvGrpSpPr>
          <p:grpSpPr>
            <a:xfrm>
              <a:off x="1744671" y="3740635"/>
              <a:ext cx="4666733" cy="2246459"/>
              <a:chOff x="1744671" y="3740635"/>
              <a:chExt cx="4666733" cy="2246459"/>
            </a:xfrm>
          </p:grpSpPr>
          <p:grpSp>
            <p:nvGrpSpPr>
              <p:cNvPr id="36" name="biomasse">
                <a:extLst>
                  <a:ext uri="{FF2B5EF4-FFF2-40B4-BE49-F238E27FC236}">
                    <a16:creationId xmlns:a16="http://schemas.microsoft.com/office/drawing/2014/main" id="{80D2FAC7-0757-F6CD-6308-71658C137C59}"/>
                  </a:ext>
                </a:extLst>
              </p:cNvPr>
              <p:cNvGrpSpPr/>
              <p:nvPr/>
            </p:nvGrpSpPr>
            <p:grpSpPr>
              <a:xfrm>
                <a:off x="1744671" y="3740635"/>
                <a:ext cx="4666733" cy="1755065"/>
                <a:chOff x="1744671" y="3740635"/>
                <a:chExt cx="4666733" cy="1755065"/>
              </a:xfrm>
            </p:grpSpPr>
            <p:sp>
              <p:nvSpPr>
                <p:cNvPr id="54" name="Accolade fermante 53">
                  <a:extLst>
                    <a:ext uri="{FF2B5EF4-FFF2-40B4-BE49-F238E27FC236}">
                      <a16:creationId xmlns:a16="http://schemas.microsoft.com/office/drawing/2014/main" id="{B266158C-8A25-57D4-233E-94272361C4FE}"/>
                    </a:ext>
                  </a:extLst>
                </p:cNvPr>
                <p:cNvSpPr/>
                <p:nvPr/>
              </p:nvSpPr>
              <p:spPr>
                <a:xfrm rot="16200000">
                  <a:off x="3841278" y="1992967"/>
                  <a:ext cx="411799" cy="4591155"/>
                </a:xfrm>
                <a:prstGeom prst="rightBrace">
                  <a:avLst>
                    <a:gd name="adj1" fmla="val 28198"/>
                    <a:gd name="adj2" fmla="val 50788"/>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55" name="ZoneTexte 54">
                  <a:extLst>
                    <a:ext uri="{FF2B5EF4-FFF2-40B4-BE49-F238E27FC236}">
                      <a16:creationId xmlns:a16="http://schemas.microsoft.com/office/drawing/2014/main" id="{B74C93E2-72C0-70A5-AF1D-0A0E29FF269E}"/>
                    </a:ext>
                  </a:extLst>
                </p:cNvPr>
                <p:cNvSpPr txBox="1"/>
                <p:nvPr/>
              </p:nvSpPr>
              <p:spPr>
                <a:xfrm>
                  <a:off x="2691792" y="3740635"/>
                  <a:ext cx="3060778" cy="338554"/>
                </a:xfrm>
                <a:prstGeom prst="rect">
                  <a:avLst/>
                </a:prstGeom>
                <a:noFill/>
                <a:ln>
                  <a:solidFill>
                    <a:schemeClr val="tx1"/>
                  </a:solidFill>
                </a:ln>
              </p:spPr>
              <p:txBody>
                <a:bodyPr wrap="square" rtlCol="0">
                  <a:spAutoFit/>
                </a:bodyPr>
                <a:lstStyle/>
                <a:p>
                  <a:pPr lvl="0" algn="ctr"/>
                  <a:r>
                    <a:rPr lang="fr-FR" sz="1600" b="1" i="1" dirty="0"/>
                    <a:t>Lit de biomasse </a:t>
                  </a:r>
                  <a:endParaRPr lang="fr-FR" sz="1600" dirty="0"/>
                </a:p>
              </p:txBody>
            </p:sp>
            <p:grpSp>
              <p:nvGrpSpPr>
                <p:cNvPr id="56" name="biomasse">
                  <a:extLst>
                    <a:ext uri="{FF2B5EF4-FFF2-40B4-BE49-F238E27FC236}">
                      <a16:creationId xmlns:a16="http://schemas.microsoft.com/office/drawing/2014/main" id="{D7043042-5F85-22DC-DE02-C9E7442A54F4}"/>
                    </a:ext>
                  </a:extLst>
                </p:cNvPr>
                <p:cNvGrpSpPr/>
                <p:nvPr/>
              </p:nvGrpSpPr>
              <p:grpSpPr>
                <a:xfrm>
                  <a:off x="1744671" y="4717337"/>
                  <a:ext cx="4666733" cy="778363"/>
                  <a:chOff x="1744671" y="4717337"/>
                  <a:chExt cx="4666733" cy="778363"/>
                </a:xfrm>
              </p:grpSpPr>
              <p:grpSp>
                <p:nvGrpSpPr>
                  <p:cNvPr id="57" name="lit biomasse">
                    <a:extLst>
                      <a:ext uri="{FF2B5EF4-FFF2-40B4-BE49-F238E27FC236}">
                        <a16:creationId xmlns:a16="http://schemas.microsoft.com/office/drawing/2014/main" id="{4396D130-A82A-B1D2-AC7D-63FFF36D8EED}"/>
                      </a:ext>
                    </a:extLst>
                  </p:cNvPr>
                  <p:cNvGrpSpPr/>
                  <p:nvPr/>
                </p:nvGrpSpPr>
                <p:grpSpPr>
                  <a:xfrm>
                    <a:off x="1744671" y="4717337"/>
                    <a:ext cx="4666733" cy="778363"/>
                    <a:chOff x="1744671" y="4717337"/>
                    <a:chExt cx="4666733" cy="778363"/>
                  </a:xfrm>
                </p:grpSpPr>
                <p:grpSp>
                  <p:nvGrpSpPr>
                    <p:cNvPr id="60" name="Lit biomasse">
                      <a:extLst>
                        <a:ext uri="{FF2B5EF4-FFF2-40B4-BE49-F238E27FC236}">
                          <a16:creationId xmlns:a16="http://schemas.microsoft.com/office/drawing/2014/main" id="{6500454D-D7F9-6FB2-1BAE-1301BF633AFC}"/>
                        </a:ext>
                      </a:extLst>
                    </p:cNvPr>
                    <p:cNvGrpSpPr/>
                    <p:nvPr/>
                  </p:nvGrpSpPr>
                  <p:grpSpPr>
                    <a:xfrm>
                      <a:off x="1744671" y="4717337"/>
                      <a:ext cx="4604174" cy="778363"/>
                      <a:chOff x="1744671" y="4717337"/>
                      <a:chExt cx="4604174" cy="778363"/>
                    </a:xfrm>
                  </p:grpSpPr>
                  <p:sp>
                    <p:nvSpPr>
                      <p:cNvPr id="64" name="Rectangle 63">
                        <a:extLst>
                          <a:ext uri="{FF2B5EF4-FFF2-40B4-BE49-F238E27FC236}">
                            <a16:creationId xmlns:a16="http://schemas.microsoft.com/office/drawing/2014/main" id="{A5684546-50C2-D158-0432-DB8A7D00E0C6}"/>
                          </a:ext>
                        </a:extLst>
                      </p:cNvPr>
                      <p:cNvSpPr/>
                      <p:nvPr/>
                    </p:nvSpPr>
                    <p:spPr>
                      <a:xfrm>
                        <a:off x="1744671" y="4723019"/>
                        <a:ext cx="1168536" cy="772681"/>
                      </a:xfrm>
                      <a:prstGeom prst="rect">
                        <a:avLst/>
                      </a:prstGeom>
                      <a:solidFill>
                        <a:schemeClr val="accent4">
                          <a:lumMod val="60000"/>
                          <a:lumOff val="40000"/>
                        </a:scheme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1600" dirty="0"/>
                      </a:p>
                    </p:txBody>
                  </p:sp>
                  <p:sp>
                    <p:nvSpPr>
                      <p:cNvPr id="65" name="Rectangle 64">
                        <a:extLst>
                          <a:ext uri="{FF2B5EF4-FFF2-40B4-BE49-F238E27FC236}">
                            <a16:creationId xmlns:a16="http://schemas.microsoft.com/office/drawing/2014/main" id="{E156D563-57E5-5CEB-4A86-3E48159287C6}"/>
                          </a:ext>
                        </a:extLst>
                      </p:cNvPr>
                      <p:cNvSpPr/>
                      <p:nvPr/>
                    </p:nvSpPr>
                    <p:spPr>
                      <a:xfrm>
                        <a:off x="2907085" y="4717337"/>
                        <a:ext cx="1142675" cy="772681"/>
                      </a:xfrm>
                      <a:prstGeom prst="rect">
                        <a:avLst/>
                      </a:prstGeom>
                      <a:solidFill>
                        <a:srgbClr val="FFFF00"/>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1600" dirty="0"/>
                      </a:p>
                    </p:txBody>
                  </p:sp>
                  <p:sp>
                    <p:nvSpPr>
                      <p:cNvPr id="66" name="Rectangle 65">
                        <a:extLst>
                          <a:ext uri="{FF2B5EF4-FFF2-40B4-BE49-F238E27FC236}">
                            <a16:creationId xmlns:a16="http://schemas.microsoft.com/office/drawing/2014/main" id="{73095DE0-AF4F-3556-9924-2AE50AC8A4B9}"/>
                          </a:ext>
                        </a:extLst>
                      </p:cNvPr>
                      <p:cNvSpPr/>
                      <p:nvPr/>
                    </p:nvSpPr>
                    <p:spPr>
                      <a:xfrm>
                        <a:off x="4047516" y="4717337"/>
                        <a:ext cx="1151787" cy="772681"/>
                      </a:xfrm>
                      <a:prstGeom prst="rect">
                        <a:avLst/>
                      </a:prstGeom>
                      <a:solidFill>
                        <a:schemeClr val="accent6">
                          <a:lumMod val="60000"/>
                          <a:lumOff val="40000"/>
                        </a:scheme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1600" dirty="0"/>
                      </a:p>
                    </p:txBody>
                  </p:sp>
                  <p:sp>
                    <p:nvSpPr>
                      <p:cNvPr id="67" name="Rectangle 66">
                        <a:extLst>
                          <a:ext uri="{FF2B5EF4-FFF2-40B4-BE49-F238E27FC236}">
                            <a16:creationId xmlns:a16="http://schemas.microsoft.com/office/drawing/2014/main" id="{5440B5DE-43D7-7330-CCA4-855695F015B2}"/>
                          </a:ext>
                        </a:extLst>
                      </p:cNvPr>
                      <p:cNvSpPr/>
                      <p:nvPr/>
                    </p:nvSpPr>
                    <p:spPr>
                      <a:xfrm>
                        <a:off x="5203853" y="4717337"/>
                        <a:ext cx="1144992" cy="772681"/>
                      </a:xfrm>
                      <a:prstGeom prst="rect">
                        <a:avLst/>
                      </a:prstGeom>
                      <a:solidFill>
                        <a:srgbClr val="FF66FF"/>
                      </a:solidFill>
                      <a:ln>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1600"/>
                      </a:p>
                    </p:txBody>
                  </p:sp>
                  <p:sp>
                    <p:nvSpPr>
                      <p:cNvPr id="68" name="ZoneTexte 67">
                        <a:extLst>
                          <a:ext uri="{FF2B5EF4-FFF2-40B4-BE49-F238E27FC236}">
                            <a16:creationId xmlns:a16="http://schemas.microsoft.com/office/drawing/2014/main" id="{42EB913F-DC29-6411-0012-389C0E0CB216}"/>
                          </a:ext>
                        </a:extLst>
                      </p:cNvPr>
                      <p:cNvSpPr txBox="1"/>
                      <p:nvPr/>
                    </p:nvSpPr>
                    <p:spPr>
                      <a:xfrm>
                        <a:off x="1852614" y="4760708"/>
                        <a:ext cx="1032526" cy="338554"/>
                      </a:xfrm>
                      <a:prstGeom prst="rect">
                        <a:avLst/>
                      </a:prstGeom>
                      <a:noFill/>
                    </p:spPr>
                    <p:txBody>
                      <a:bodyPr wrap="square" rtlCol="0">
                        <a:spAutoFit/>
                      </a:bodyPr>
                      <a:lstStyle/>
                      <a:p>
                        <a:pPr algn="ctr"/>
                        <a:r>
                          <a:rPr lang="fr-FR" sz="1600" b="1" dirty="0"/>
                          <a:t>N° i</a:t>
                        </a:r>
                      </a:p>
                    </p:txBody>
                  </p:sp>
                </p:grpSp>
                <p:sp>
                  <p:nvSpPr>
                    <p:cNvPr id="61" name="ZoneTexte 60">
                      <a:extLst>
                        <a:ext uri="{FF2B5EF4-FFF2-40B4-BE49-F238E27FC236}">
                          <a16:creationId xmlns:a16="http://schemas.microsoft.com/office/drawing/2014/main" id="{77679D0E-EBF8-B99F-4767-EB0A0E77A43F}"/>
                        </a:ext>
                      </a:extLst>
                    </p:cNvPr>
                    <p:cNvSpPr txBox="1"/>
                    <p:nvPr/>
                  </p:nvSpPr>
                  <p:spPr>
                    <a:xfrm>
                      <a:off x="3126785" y="4768040"/>
                      <a:ext cx="986161" cy="200138"/>
                    </a:xfrm>
                    <a:prstGeom prst="rect">
                      <a:avLst/>
                    </a:prstGeom>
                    <a:noFill/>
                  </p:spPr>
                  <p:txBody>
                    <a:bodyPr wrap="square" rtlCol="0">
                      <a:spAutoFit/>
                    </a:bodyPr>
                    <a:lstStyle/>
                    <a:p>
                      <a:pPr algn="ctr"/>
                      <a:r>
                        <a:rPr lang="fr-FR" sz="1600" b="1" dirty="0"/>
                        <a:t>N° i+1</a:t>
                      </a:r>
                    </a:p>
                  </p:txBody>
                </p:sp>
                <p:sp>
                  <p:nvSpPr>
                    <p:cNvPr id="62" name="ZoneTexte 61">
                      <a:extLst>
                        <a:ext uri="{FF2B5EF4-FFF2-40B4-BE49-F238E27FC236}">
                          <a16:creationId xmlns:a16="http://schemas.microsoft.com/office/drawing/2014/main" id="{91AC1405-C04D-3641-4AEB-A563801DFE25}"/>
                        </a:ext>
                      </a:extLst>
                    </p:cNvPr>
                    <p:cNvSpPr txBox="1"/>
                    <p:nvPr/>
                  </p:nvSpPr>
                  <p:spPr>
                    <a:xfrm>
                      <a:off x="4283135" y="4755293"/>
                      <a:ext cx="986161" cy="200138"/>
                    </a:xfrm>
                    <a:prstGeom prst="rect">
                      <a:avLst/>
                    </a:prstGeom>
                    <a:noFill/>
                  </p:spPr>
                  <p:txBody>
                    <a:bodyPr wrap="square" rtlCol="0">
                      <a:spAutoFit/>
                    </a:bodyPr>
                    <a:lstStyle/>
                    <a:p>
                      <a:pPr algn="ctr"/>
                      <a:r>
                        <a:rPr lang="fr-FR" sz="1600" b="1" dirty="0"/>
                        <a:t>N° i+2</a:t>
                      </a:r>
                    </a:p>
                  </p:txBody>
                </p:sp>
                <p:sp>
                  <p:nvSpPr>
                    <p:cNvPr id="63" name="ZoneTexte 62">
                      <a:extLst>
                        <a:ext uri="{FF2B5EF4-FFF2-40B4-BE49-F238E27FC236}">
                          <a16:creationId xmlns:a16="http://schemas.microsoft.com/office/drawing/2014/main" id="{8228FC6F-A8DE-954B-8166-BD0661A67DBE}"/>
                        </a:ext>
                      </a:extLst>
                    </p:cNvPr>
                    <p:cNvSpPr txBox="1"/>
                    <p:nvPr/>
                  </p:nvSpPr>
                  <p:spPr>
                    <a:xfrm>
                      <a:off x="5425243" y="4737735"/>
                      <a:ext cx="986161" cy="200138"/>
                    </a:xfrm>
                    <a:prstGeom prst="rect">
                      <a:avLst/>
                    </a:prstGeom>
                    <a:noFill/>
                  </p:spPr>
                  <p:txBody>
                    <a:bodyPr wrap="square" rtlCol="0">
                      <a:spAutoFit/>
                    </a:bodyPr>
                    <a:lstStyle/>
                    <a:p>
                      <a:pPr algn="ctr"/>
                      <a:r>
                        <a:rPr lang="fr-FR" sz="1600" b="1" dirty="0"/>
                        <a:t>N° i+3</a:t>
                      </a:r>
                    </a:p>
                  </p:txBody>
                </p:sp>
              </p:grpSp>
              <mc:AlternateContent xmlns:mc="http://schemas.openxmlformats.org/markup-compatibility/2006" xmlns:a14="http://schemas.microsoft.com/office/drawing/2010/main">
                <mc:Choice Requires="a14">
                  <p:sp>
                    <p:nvSpPr>
                      <p:cNvPr id="58" name="Rectangle 57">
                        <a:extLst>
                          <a:ext uri="{FF2B5EF4-FFF2-40B4-BE49-F238E27FC236}">
                            <a16:creationId xmlns:a16="http://schemas.microsoft.com/office/drawing/2014/main" id="{5588828D-BF72-7A95-E053-3C569B3CC18F}"/>
                          </a:ext>
                        </a:extLst>
                      </p:cNvPr>
                      <p:cNvSpPr/>
                      <p:nvPr/>
                    </p:nvSpPr>
                    <p:spPr>
                      <a:xfrm>
                        <a:off x="2496465" y="4785007"/>
                        <a:ext cx="312885" cy="30277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fr-FR" sz="1600" i="1" smtClean="0">
                                      <a:solidFill>
                                        <a:srgbClr val="0070C0"/>
                                      </a:solidFill>
                                      <a:latin typeface="Cambria Math" panose="02040503050406030204" pitchFamily="18" charset="0"/>
                                      <a:ea typeface="Cambria Math" panose="02040503050406030204" pitchFamily="18" charset="0"/>
                                    </a:rPr>
                                  </m:ctrlPr>
                                </m:sSubPr>
                                <m:e>
                                  <m:r>
                                    <a:rPr lang="fr-FR" sz="1600" i="1">
                                      <a:solidFill>
                                        <a:srgbClr val="0070C0"/>
                                      </a:solidFill>
                                      <a:latin typeface="Cambria Math" panose="02040503050406030204" pitchFamily="18" charset="0"/>
                                      <a:ea typeface="Cambria Math" panose="02040503050406030204" pitchFamily="18" charset="0"/>
                                    </a:rPr>
                                    <m:t>𝑇</m:t>
                                  </m:r>
                                </m:e>
                                <m:sub>
                                  <m:r>
                                    <a:rPr lang="fr-FR" sz="1600" b="0" i="1" smtClean="0">
                                      <a:solidFill>
                                        <a:srgbClr val="0070C0"/>
                                      </a:solidFill>
                                      <a:latin typeface="Cambria Math" panose="02040503050406030204" pitchFamily="18" charset="0"/>
                                      <a:ea typeface="Cambria Math" panose="02040503050406030204" pitchFamily="18" charset="0"/>
                                    </a:rPr>
                                    <m:t>𝑠</m:t>
                                  </m:r>
                                  <m:r>
                                    <a:rPr lang="fr-FR" sz="1600" b="0" i="1" smtClean="0">
                                      <a:solidFill>
                                        <a:srgbClr val="0070C0"/>
                                      </a:solidFill>
                                      <a:latin typeface="Cambria Math" panose="02040503050406030204" pitchFamily="18" charset="0"/>
                                      <a:ea typeface="Cambria Math" panose="02040503050406030204" pitchFamily="18" charset="0"/>
                                    </a:rPr>
                                    <m:t>,</m:t>
                                  </m:r>
                                  <m:r>
                                    <a:rPr lang="fr-FR" sz="1600" b="0" i="1" smtClean="0">
                                      <a:solidFill>
                                        <a:srgbClr val="0070C0"/>
                                      </a:solidFill>
                                      <a:latin typeface="Cambria Math" panose="02040503050406030204" pitchFamily="18" charset="0"/>
                                      <a:ea typeface="Cambria Math" panose="02040503050406030204" pitchFamily="18" charset="0"/>
                                    </a:rPr>
                                    <m:t>𝑖</m:t>
                                  </m:r>
                                </m:sub>
                              </m:sSub>
                            </m:oMath>
                          </m:oMathPara>
                        </a14:m>
                        <a:endParaRPr lang="fr-FR" sz="1600" dirty="0">
                          <a:solidFill>
                            <a:srgbClr val="0070C0"/>
                          </a:solidFill>
                        </a:endParaRPr>
                      </a:p>
                    </p:txBody>
                  </p:sp>
                </mc:Choice>
                <mc:Fallback xmlns="">
                  <p:sp>
                    <p:nvSpPr>
                      <p:cNvPr id="239" name="Rectangle 238"/>
                      <p:cNvSpPr>
                        <a:spLocks noRot="1" noChangeAspect="1" noMove="1" noResize="1" noEditPoints="1" noAdjustHandles="1" noChangeArrowheads="1" noChangeShapeType="1" noTextEdit="1"/>
                      </p:cNvSpPr>
                      <p:nvPr/>
                    </p:nvSpPr>
                    <p:spPr>
                      <a:xfrm>
                        <a:off x="2496465" y="4785007"/>
                        <a:ext cx="312885" cy="302770"/>
                      </a:xfrm>
                      <a:prstGeom prst="rect">
                        <a:avLst/>
                      </a:prstGeom>
                      <a:blipFill>
                        <a:blip r:embed="rId3"/>
                        <a:stretch>
                          <a:fillRect r="-27451" b="-10000"/>
                        </a:stretch>
                      </a:blipFill>
                    </p:spPr>
                    <p:txBody>
                      <a:bodyPr/>
                      <a:lstStyle/>
                      <a:p>
                        <a:r>
                          <a:rPr lang="fr-FR">
                            <a:noFill/>
                          </a:rPr>
                          <a:t> </a:t>
                        </a:r>
                      </a:p>
                    </p:txBody>
                  </p:sp>
                </mc:Fallback>
              </mc:AlternateContent>
              <p:sp>
                <p:nvSpPr>
                  <p:cNvPr id="59" name="Ellipse 58">
                    <a:extLst>
                      <a:ext uri="{FF2B5EF4-FFF2-40B4-BE49-F238E27FC236}">
                        <a16:creationId xmlns:a16="http://schemas.microsoft.com/office/drawing/2014/main" id="{A492A9DF-7C09-13AC-09EE-646C25038127}"/>
                      </a:ext>
                    </a:extLst>
                  </p:cNvPr>
                  <p:cNvSpPr/>
                  <p:nvPr/>
                </p:nvSpPr>
                <p:spPr>
                  <a:xfrm>
                    <a:off x="2516740" y="5071848"/>
                    <a:ext cx="74430" cy="63657"/>
                  </a:xfrm>
                  <a:prstGeom prst="ellipse">
                    <a:avLst/>
                  </a:prstGeom>
                  <a:solidFill>
                    <a:srgbClr val="0070C0"/>
                  </a:solidFill>
                  <a:ln>
                    <a:no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1600">
                      <a:solidFill>
                        <a:srgbClr val="0070C0"/>
                      </a:solidFill>
                    </a:endParaRPr>
                  </a:p>
                </p:txBody>
              </p:sp>
            </p:grpSp>
          </p:grpSp>
          <p:grpSp>
            <p:nvGrpSpPr>
              <p:cNvPr id="37" name="fleche flux biomasse">
                <a:extLst>
                  <a:ext uri="{FF2B5EF4-FFF2-40B4-BE49-F238E27FC236}">
                    <a16:creationId xmlns:a16="http://schemas.microsoft.com/office/drawing/2014/main" id="{F3150939-3394-EC08-9B50-C0AE71AE0DA7}"/>
                  </a:ext>
                </a:extLst>
              </p:cNvPr>
              <p:cNvGrpSpPr/>
              <p:nvPr/>
            </p:nvGrpSpPr>
            <p:grpSpPr>
              <a:xfrm>
                <a:off x="2626268" y="4511066"/>
                <a:ext cx="3511708" cy="1476028"/>
                <a:chOff x="2626268" y="4511066"/>
                <a:chExt cx="3511708" cy="1476028"/>
              </a:xfrm>
            </p:grpSpPr>
            <p:cxnSp>
              <p:nvCxnSpPr>
                <p:cNvPr id="38" name="Connecteur droit avec flèche 37">
                  <a:extLst>
                    <a:ext uri="{FF2B5EF4-FFF2-40B4-BE49-F238E27FC236}">
                      <a16:creationId xmlns:a16="http://schemas.microsoft.com/office/drawing/2014/main" id="{46D39E90-FE22-E807-C947-A6C79064E916}"/>
                    </a:ext>
                  </a:extLst>
                </p:cNvPr>
                <p:cNvCxnSpPr/>
                <p:nvPr/>
              </p:nvCxnSpPr>
              <p:spPr>
                <a:xfrm flipH="1" flipV="1">
                  <a:off x="4990198" y="4514878"/>
                  <a:ext cx="2975" cy="261405"/>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39" name="Connecteur droit avec flèche 38">
                  <a:extLst>
                    <a:ext uri="{FF2B5EF4-FFF2-40B4-BE49-F238E27FC236}">
                      <a16:creationId xmlns:a16="http://schemas.microsoft.com/office/drawing/2014/main" id="{312CB1C0-EB50-A6A3-8C47-DD0BB5572E26}"/>
                    </a:ext>
                  </a:extLst>
                </p:cNvPr>
                <p:cNvCxnSpPr/>
                <p:nvPr/>
              </p:nvCxnSpPr>
              <p:spPr>
                <a:xfrm flipH="1">
                  <a:off x="5990692" y="5343689"/>
                  <a:ext cx="1" cy="643405"/>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40" name="Connecteur droit avec flèche 39">
                  <a:extLst>
                    <a:ext uri="{FF2B5EF4-FFF2-40B4-BE49-F238E27FC236}">
                      <a16:creationId xmlns:a16="http://schemas.microsoft.com/office/drawing/2014/main" id="{E9F701E3-FBDC-BC1F-08CE-1EF433AF6AC4}"/>
                    </a:ext>
                  </a:extLst>
                </p:cNvPr>
                <p:cNvCxnSpPr/>
                <p:nvPr/>
              </p:nvCxnSpPr>
              <p:spPr>
                <a:xfrm flipH="1">
                  <a:off x="6137975" y="5339420"/>
                  <a:ext cx="1" cy="64340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Connecteur droit avec flèche 40">
                  <a:extLst>
                    <a:ext uri="{FF2B5EF4-FFF2-40B4-BE49-F238E27FC236}">
                      <a16:creationId xmlns:a16="http://schemas.microsoft.com/office/drawing/2014/main" id="{999F5D40-E3BD-B100-7A69-96B53F9BFA11}"/>
                    </a:ext>
                  </a:extLst>
                </p:cNvPr>
                <p:cNvCxnSpPr/>
                <p:nvPr/>
              </p:nvCxnSpPr>
              <p:spPr>
                <a:xfrm flipV="1">
                  <a:off x="4836523" y="4511066"/>
                  <a:ext cx="1297" cy="28015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Connecteur droit avec flèche 41">
                  <a:extLst>
                    <a:ext uri="{FF2B5EF4-FFF2-40B4-BE49-F238E27FC236}">
                      <a16:creationId xmlns:a16="http://schemas.microsoft.com/office/drawing/2014/main" id="{87F87A36-4852-AC42-BAA2-E5F25F79D2BD}"/>
                    </a:ext>
                  </a:extLst>
                </p:cNvPr>
                <p:cNvCxnSpPr/>
                <p:nvPr/>
              </p:nvCxnSpPr>
              <p:spPr>
                <a:xfrm>
                  <a:off x="2735266" y="5279455"/>
                  <a:ext cx="389403" cy="0"/>
                </a:xfrm>
                <a:prstGeom prst="straightConnector1">
                  <a:avLst/>
                </a:prstGeom>
                <a:ln w="38100">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43" name="Connecteur droit avec flèche 42">
                  <a:extLst>
                    <a:ext uri="{FF2B5EF4-FFF2-40B4-BE49-F238E27FC236}">
                      <a16:creationId xmlns:a16="http://schemas.microsoft.com/office/drawing/2014/main" id="{E554BDDB-1C02-E4AA-B9FB-44202954AD41}"/>
                    </a:ext>
                  </a:extLst>
                </p:cNvPr>
                <p:cNvCxnSpPr/>
                <p:nvPr/>
              </p:nvCxnSpPr>
              <p:spPr>
                <a:xfrm>
                  <a:off x="2736263" y="5168798"/>
                  <a:ext cx="387398"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4" name="Connecteur droit avec flèche 43">
                  <a:extLst>
                    <a:ext uri="{FF2B5EF4-FFF2-40B4-BE49-F238E27FC236}">
                      <a16:creationId xmlns:a16="http://schemas.microsoft.com/office/drawing/2014/main" id="{A840835E-0132-C502-AA1F-B00B3E1C4E12}"/>
                    </a:ext>
                  </a:extLst>
                </p:cNvPr>
                <p:cNvCxnSpPr/>
                <p:nvPr/>
              </p:nvCxnSpPr>
              <p:spPr>
                <a:xfrm>
                  <a:off x="3844875" y="5266110"/>
                  <a:ext cx="389403" cy="0"/>
                </a:xfrm>
                <a:prstGeom prst="straightConnector1">
                  <a:avLst/>
                </a:prstGeom>
                <a:ln w="38100">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45" name="Connecteur droit avec flèche 44">
                  <a:extLst>
                    <a:ext uri="{FF2B5EF4-FFF2-40B4-BE49-F238E27FC236}">
                      <a16:creationId xmlns:a16="http://schemas.microsoft.com/office/drawing/2014/main" id="{7AC1EF33-D73D-2172-8B78-CCA6B20C9929}"/>
                    </a:ext>
                  </a:extLst>
                </p:cNvPr>
                <p:cNvCxnSpPr/>
                <p:nvPr/>
              </p:nvCxnSpPr>
              <p:spPr>
                <a:xfrm>
                  <a:off x="3845871" y="5155453"/>
                  <a:ext cx="387398"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6" name="Connecteur droit avec flèche 45">
                  <a:extLst>
                    <a:ext uri="{FF2B5EF4-FFF2-40B4-BE49-F238E27FC236}">
                      <a16:creationId xmlns:a16="http://schemas.microsoft.com/office/drawing/2014/main" id="{AAC4B7E0-C637-FE41-414E-0783273BAAAC}"/>
                    </a:ext>
                  </a:extLst>
                </p:cNvPr>
                <p:cNvCxnSpPr/>
                <p:nvPr/>
              </p:nvCxnSpPr>
              <p:spPr>
                <a:xfrm>
                  <a:off x="5003519" y="5278345"/>
                  <a:ext cx="389403" cy="0"/>
                </a:xfrm>
                <a:prstGeom prst="straightConnector1">
                  <a:avLst/>
                </a:prstGeom>
                <a:ln w="38100">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47" name="Connecteur droit avec flèche 46">
                  <a:extLst>
                    <a:ext uri="{FF2B5EF4-FFF2-40B4-BE49-F238E27FC236}">
                      <a16:creationId xmlns:a16="http://schemas.microsoft.com/office/drawing/2014/main" id="{CCB1B93F-DE4A-143F-8863-77D9E94F8B06}"/>
                    </a:ext>
                  </a:extLst>
                </p:cNvPr>
                <p:cNvCxnSpPr/>
                <p:nvPr/>
              </p:nvCxnSpPr>
              <p:spPr>
                <a:xfrm>
                  <a:off x="5004515" y="5167688"/>
                  <a:ext cx="387398"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8" name="Connecteur droit avec flèche 47">
                  <a:extLst>
                    <a:ext uri="{FF2B5EF4-FFF2-40B4-BE49-F238E27FC236}">
                      <a16:creationId xmlns:a16="http://schemas.microsoft.com/office/drawing/2014/main" id="{02C222AE-E96E-0DF2-E0BE-ABB0F2E2AF45}"/>
                    </a:ext>
                  </a:extLst>
                </p:cNvPr>
                <p:cNvCxnSpPr/>
                <p:nvPr/>
              </p:nvCxnSpPr>
              <p:spPr>
                <a:xfrm flipH="1" flipV="1">
                  <a:off x="5630735" y="4514878"/>
                  <a:ext cx="2975" cy="261405"/>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49" name="Connecteur droit avec flèche 48">
                  <a:extLst>
                    <a:ext uri="{FF2B5EF4-FFF2-40B4-BE49-F238E27FC236}">
                      <a16:creationId xmlns:a16="http://schemas.microsoft.com/office/drawing/2014/main" id="{7FAC6E58-D931-AE3F-694E-850727D2CF73}"/>
                    </a:ext>
                  </a:extLst>
                </p:cNvPr>
                <p:cNvCxnSpPr/>
                <p:nvPr/>
              </p:nvCxnSpPr>
              <p:spPr>
                <a:xfrm flipV="1">
                  <a:off x="5477060" y="4511066"/>
                  <a:ext cx="1297" cy="28015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Connecteur droit avec flèche 49">
                  <a:extLst>
                    <a:ext uri="{FF2B5EF4-FFF2-40B4-BE49-F238E27FC236}">
                      <a16:creationId xmlns:a16="http://schemas.microsoft.com/office/drawing/2014/main" id="{79FA03F2-DAC5-B573-B121-13C5EF95ADDB}"/>
                    </a:ext>
                  </a:extLst>
                </p:cNvPr>
                <p:cNvCxnSpPr/>
                <p:nvPr/>
              </p:nvCxnSpPr>
              <p:spPr>
                <a:xfrm flipH="1" flipV="1">
                  <a:off x="3277658" y="4514878"/>
                  <a:ext cx="2975" cy="261405"/>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51" name="Connecteur droit avec flèche 50">
                  <a:extLst>
                    <a:ext uri="{FF2B5EF4-FFF2-40B4-BE49-F238E27FC236}">
                      <a16:creationId xmlns:a16="http://schemas.microsoft.com/office/drawing/2014/main" id="{9046E0D4-6F04-442D-6A6A-6683257E3623}"/>
                    </a:ext>
                  </a:extLst>
                </p:cNvPr>
                <p:cNvCxnSpPr/>
                <p:nvPr/>
              </p:nvCxnSpPr>
              <p:spPr>
                <a:xfrm flipV="1">
                  <a:off x="3123983" y="4511066"/>
                  <a:ext cx="1297" cy="28015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eur droit avec flèche 51">
                  <a:extLst>
                    <a:ext uri="{FF2B5EF4-FFF2-40B4-BE49-F238E27FC236}">
                      <a16:creationId xmlns:a16="http://schemas.microsoft.com/office/drawing/2014/main" id="{D25C79AD-91B5-CB0C-FFC1-F6C72C04F5A8}"/>
                    </a:ext>
                  </a:extLst>
                </p:cNvPr>
                <p:cNvCxnSpPr/>
                <p:nvPr/>
              </p:nvCxnSpPr>
              <p:spPr>
                <a:xfrm flipH="1" flipV="1">
                  <a:off x="2779943" y="4514878"/>
                  <a:ext cx="2975" cy="261405"/>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53" name="Connecteur droit avec flèche 52">
                  <a:extLst>
                    <a:ext uri="{FF2B5EF4-FFF2-40B4-BE49-F238E27FC236}">
                      <a16:creationId xmlns:a16="http://schemas.microsoft.com/office/drawing/2014/main" id="{04B4B264-0909-5886-D53C-60A9B37858FF}"/>
                    </a:ext>
                  </a:extLst>
                </p:cNvPr>
                <p:cNvCxnSpPr/>
                <p:nvPr/>
              </p:nvCxnSpPr>
              <p:spPr>
                <a:xfrm flipV="1">
                  <a:off x="2626268" y="4511066"/>
                  <a:ext cx="1297" cy="28015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mc:AlternateContent xmlns:mc="http://schemas.openxmlformats.org/markup-compatibility/2006" xmlns:a14="http://schemas.microsoft.com/office/drawing/2010/main">
          <mc:Choice Requires="a14">
            <p:sp>
              <p:nvSpPr>
                <p:cNvPr id="35" name="Rectangle 34">
                  <a:extLst>
                    <a:ext uri="{FF2B5EF4-FFF2-40B4-BE49-F238E27FC236}">
                      <a16:creationId xmlns:a16="http://schemas.microsoft.com/office/drawing/2014/main" id="{C19286C0-F023-1A37-023C-6E32F67172C0}"/>
                    </a:ext>
                  </a:extLst>
                </p:cNvPr>
                <p:cNvSpPr/>
                <p:nvPr/>
              </p:nvSpPr>
              <p:spPr>
                <a:xfrm>
                  <a:off x="4695314" y="4204721"/>
                  <a:ext cx="416375" cy="2119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fr-FR" sz="1600" i="1" dirty="0">
                                <a:latin typeface="Cambria Math" panose="02040503050406030204" pitchFamily="18" charset="0"/>
                              </a:rPr>
                            </m:ctrlPr>
                          </m:sSubPr>
                          <m:e>
                            <m:r>
                              <a:rPr lang="fr-FR" sz="1600" i="1" dirty="0">
                                <a:latin typeface="Cambria Math" panose="02040503050406030204" pitchFamily="18" charset="0"/>
                              </a:rPr>
                              <m:t>𝑚</m:t>
                            </m:r>
                          </m:e>
                          <m:sub>
                            <m:r>
                              <a:rPr lang="fr-FR" sz="1600" i="1" dirty="0">
                                <a:latin typeface="Cambria Math" panose="02040503050406030204" pitchFamily="18" charset="0"/>
                              </a:rPr>
                              <m:t>𝑔</m:t>
                            </m:r>
                            <m:r>
                              <a:rPr lang="fr-FR" sz="1600" i="1" dirty="0">
                                <a:latin typeface="Cambria Math" panose="02040503050406030204" pitchFamily="18" charset="0"/>
                              </a:rPr>
                              <m:t>,</m:t>
                            </m:r>
                            <m:r>
                              <a:rPr lang="fr-FR" sz="1600" i="1" dirty="0">
                                <a:latin typeface="Cambria Math" panose="02040503050406030204" pitchFamily="18" charset="0"/>
                              </a:rPr>
                              <m:t>𝑖</m:t>
                            </m:r>
                          </m:sub>
                        </m:sSub>
                      </m:oMath>
                    </m:oMathPara>
                  </a14:m>
                  <a:endParaRPr lang="fr-FR" sz="1600" dirty="0"/>
                </a:p>
              </p:txBody>
            </p:sp>
          </mc:Choice>
          <mc:Fallback xmlns="">
            <p:sp>
              <p:nvSpPr>
                <p:cNvPr id="261" name="Rectangle 260"/>
                <p:cNvSpPr>
                  <a:spLocks noRot="1" noChangeAspect="1" noMove="1" noResize="1" noEditPoints="1" noAdjustHandles="1" noChangeArrowheads="1" noChangeShapeType="1" noTextEdit="1"/>
                </p:cNvSpPr>
                <p:nvPr/>
              </p:nvSpPr>
              <p:spPr>
                <a:xfrm>
                  <a:off x="4695314" y="4204721"/>
                  <a:ext cx="416375" cy="211965"/>
                </a:xfrm>
                <a:prstGeom prst="rect">
                  <a:avLst/>
                </a:prstGeom>
                <a:blipFill>
                  <a:blip r:embed="rId4"/>
                  <a:stretch>
                    <a:fillRect r="-15942" b="-71429"/>
                  </a:stretch>
                </a:blipFill>
              </p:spPr>
              <p:txBody>
                <a:bodyPr/>
                <a:lstStyle/>
                <a:p>
                  <a:r>
                    <a:rPr lang="fr-FR">
                      <a:noFill/>
                    </a:rPr>
                    <a:t> </a:t>
                  </a:r>
                </a:p>
              </p:txBody>
            </p:sp>
          </mc:Fallback>
        </mc:AlternateContent>
      </p:grpSp>
      <p:grpSp>
        <p:nvGrpSpPr>
          <p:cNvPr id="69" name="Flux">
            <a:extLst>
              <a:ext uri="{FF2B5EF4-FFF2-40B4-BE49-F238E27FC236}">
                <a16:creationId xmlns:a16="http://schemas.microsoft.com/office/drawing/2014/main" id="{BABD1955-B848-C2F0-7201-97AC0CBD8781}"/>
              </a:ext>
            </a:extLst>
          </p:cNvPr>
          <p:cNvGrpSpPr/>
          <p:nvPr/>
        </p:nvGrpSpPr>
        <p:grpSpPr>
          <a:xfrm>
            <a:off x="3753667" y="1163280"/>
            <a:ext cx="1948312" cy="520536"/>
            <a:chOff x="307798" y="-53376"/>
            <a:chExt cx="2774105" cy="880540"/>
          </a:xfrm>
        </p:grpSpPr>
        <p:cxnSp>
          <p:nvCxnSpPr>
            <p:cNvPr id="70" name="Connecteur droit avec flèche 69">
              <a:extLst>
                <a:ext uri="{FF2B5EF4-FFF2-40B4-BE49-F238E27FC236}">
                  <a16:creationId xmlns:a16="http://schemas.microsoft.com/office/drawing/2014/main" id="{44677443-1D65-C8AF-7BFA-19B17510A1A6}"/>
                </a:ext>
              </a:extLst>
            </p:cNvPr>
            <p:cNvCxnSpPr/>
            <p:nvPr/>
          </p:nvCxnSpPr>
          <p:spPr>
            <a:xfrm>
              <a:off x="443288" y="192369"/>
              <a:ext cx="55778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1" name="Connecteur droit avec flèche 70">
              <a:extLst>
                <a:ext uri="{FF2B5EF4-FFF2-40B4-BE49-F238E27FC236}">
                  <a16:creationId xmlns:a16="http://schemas.microsoft.com/office/drawing/2014/main" id="{FF4B45C1-CE93-D915-BF4A-4700266BFA7F}"/>
                </a:ext>
              </a:extLst>
            </p:cNvPr>
            <p:cNvCxnSpPr/>
            <p:nvPr/>
          </p:nvCxnSpPr>
          <p:spPr>
            <a:xfrm>
              <a:off x="443287" y="547943"/>
              <a:ext cx="557784"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72" name="ZoneTexte 71">
              <a:extLst>
                <a:ext uri="{FF2B5EF4-FFF2-40B4-BE49-F238E27FC236}">
                  <a16:creationId xmlns:a16="http://schemas.microsoft.com/office/drawing/2014/main" id="{C2C4F3D4-A8E2-3566-2F9D-C805F2EFB189}"/>
                </a:ext>
              </a:extLst>
            </p:cNvPr>
            <p:cNvSpPr txBox="1"/>
            <p:nvPr/>
          </p:nvSpPr>
          <p:spPr>
            <a:xfrm>
              <a:off x="1082217" y="-53376"/>
              <a:ext cx="1999686" cy="496372"/>
            </a:xfrm>
            <a:prstGeom prst="rect">
              <a:avLst/>
            </a:prstGeom>
            <a:noFill/>
          </p:spPr>
          <p:txBody>
            <a:bodyPr wrap="none" rtlCol="0">
              <a:spAutoFit/>
            </a:bodyPr>
            <a:lstStyle/>
            <a:p>
              <a:r>
                <a:rPr lang="fr-FR" sz="1600" dirty="0">
                  <a:solidFill>
                    <a:srgbClr val="FF0000"/>
                  </a:solidFill>
                </a:rPr>
                <a:t>Flux de chaleur</a:t>
              </a:r>
            </a:p>
          </p:txBody>
        </p:sp>
        <p:sp>
          <p:nvSpPr>
            <p:cNvPr id="73" name="ZoneTexte 72">
              <a:extLst>
                <a:ext uri="{FF2B5EF4-FFF2-40B4-BE49-F238E27FC236}">
                  <a16:creationId xmlns:a16="http://schemas.microsoft.com/office/drawing/2014/main" id="{59758D8A-F3DE-0FE2-0B93-50217CE4893E}"/>
                </a:ext>
              </a:extLst>
            </p:cNvPr>
            <p:cNvSpPr txBox="1"/>
            <p:nvPr/>
          </p:nvSpPr>
          <p:spPr>
            <a:xfrm>
              <a:off x="1082218" y="295215"/>
              <a:ext cx="1877150" cy="496372"/>
            </a:xfrm>
            <a:prstGeom prst="rect">
              <a:avLst/>
            </a:prstGeom>
            <a:noFill/>
          </p:spPr>
          <p:txBody>
            <a:bodyPr wrap="none" rtlCol="0">
              <a:spAutoFit/>
            </a:bodyPr>
            <a:lstStyle/>
            <a:p>
              <a:r>
                <a:rPr lang="fr-FR" sz="1600" dirty="0"/>
                <a:t>Flux massique </a:t>
              </a:r>
            </a:p>
          </p:txBody>
        </p:sp>
        <p:sp>
          <p:nvSpPr>
            <p:cNvPr id="74" name="Rectangle 73">
              <a:extLst>
                <a:ext uri="{FF2B5EF4-FFF2-40B4-BE49-F238E27FC236}">
                  <a16:creationId xmlns:a16="http://schemas.microsoft.com/office/drawing/2014/main" id="{E49771C4-98BE-64DB-F72F-E2E550E43F38}"/>
                </a:ext>
              </a:extLst>
            </p:cNvPr>
            <p:cNvSpPr/>
            <p:nvPr/>
          </p:nvSpPr>
          <p:spPr>
            <a:xfrm>
              <a:off x="307798" y="-19467"/>
              <a:ext cx="2708971" cy="8466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a:p>
          </p:txBody>
        </p:sp>
      </p:grpSp>
      <p:sp>
        <p:nvSpPr>
          <p:cNvPr id="75" name="Page">
            <a:extLst>
              <a:ext uri="{FF2B5EF4-FFF2-40B4-BE49-F238E27FC236}">
                <a16:creationId xmlns:a16="http://schemas.microsoft.com/office/drawing/2014/main" id="{A54DBB3E-88DD-3FB1-D36C-AE085DF82718}"/>
              </a:ext>
            </a:extLst>
          </p:cNvPr>
          <p:cNvSpPr txBox="1"/>
          <p:nvPr/>
        </p:nvSpPr>
        <p:spPr>
          <a:xfrm>
            <a:off x="8488916" y="5947505"/>
            <a:ext cx="301686" cy="369332"/>
          </a:xfrm>
          <a:prstGeom prst="rect">
            <a:avLst/>
          </a:prstGeom>
          <a:noFill/>
        </p:spPr>
        <p:txBody>
          <a:bodyPr wrap="none" rtlCol="0">
            <a:spAutoFit/>
          </a:bodyPr>
          <a:lstStyle/>
          <a:p>
            <a:fld id="{A9D58444-3818-4C85-BF2E-9C6E2CB16DF6}" type="slidenum">
              <a:rPr lang="fr-FR" smtClean="0"/>
              <a:t>16</a:t>
            </a:fld>
            <a:endParaRPr lang="fr-FR" dirty="0"/>
          </a:p>
        </p:txBody>
      </p:sp>
      <p:sp>
        <p:nvSpPr>
          <p:cNvPr id="76" name="ZoneTexte 75">
            <a:extLst>
              <a:ext uri="{FF2B5EF4-FFF2-40B4-BE49-F238E27FC236}">
                <a16:creationId xmlns:a16="http://schemas.microsoft.com/office/drawing/2014/main" id="{CDF043F5-1E17-4EB8-9019-FE126F190626}"/>
              </a:ext>
            </a:extLst>
          </p:cNvPr>
          <p:cNvSpPr txBox="1"/>
          <p:nvPr/>
        </p:nvSpPr>
        <p:spPr>
          <a:xfrm>
            <a:off x="6207552" y="1958089"/>
            <a:ext cx="2779351" cy="707886"/>
          </a:xfrm>
          <a:prstGeom prst="rect">
            <a:avLst/>
          </a:prstGeom>
          <a:noFill/>
        </p:spPr>
        <p:txBody>
          <a:bodyPr wrap="square">
            <a:spAutoFit/>
          </a:bodyPr>
          <a:lstStyle/>
          <a:p>
            <a:r>
              <a:rPr lang="fr-FR" sz="2000" b="1" u="sng" kern="1200" dirty="0">
                <a:solidFill>
                  <a:schemeClr val="tx1"/>
                </a:solidFill>
                <a:effectLst/>
                <a:latin typeface="+mn-lt"/>
                <a:ea typeface="+mn-ea"/>
                <a:cs typeface="+mn-cs"/>
              </a:rPr>
              <a:t>Systèmes : </a:t>
            </a:r>
          </a:p>
          <a:p>
            <a:endParaRPr lang="fr-FR" sz="2000" b="1" dirty="0"/>
          </a:p>
        </p:txBody>
      </p:sp>
      <p:grpSp>
        <p:nvGrpSpPr>
          <p:cNvPr id="84" name="Gaz">
            <a:extLst>
              <a:ext uri="{FF2B5EF4-FFF2-40B4-BE49-F238E27FC236}">
                <a16:creationId xmlns:a16="http://schemas.microsoft.com/office/drawing/2014/main" id="{99765FD0-2B46-AB05-A777-A16D0FAD7F55}"/>
              </a:ext>
            </a:extLst>
          </p:cNvPr>
          <p:cNvGrpSpPr/>
          <p:nvPr/>
        </p:nvGrpSpPr>
        <p:grpSpPr>
          <a:xfrm>
            <a:off x="1161536" y="2362366"/>
            <a:ext cx="4459241" cy="832124"/>
            <a:chOff x="1861498" y="2267601"/>
            <a:chExt cx="4459241" cy="832124"/>
          </a:xfrm>
        </p:grpSpPr>
        <p:grpSp>
          <p:nvGrpSpPr>
            <p:cNvPr id="85" name="Gaz">
              <a:extLst>
                <a:ext uri="{FF2B5EF4-FFF2-40B4-BE49-F238E27FC236}">
                  <a16:creationId xmlns:a16="http://schemas.microsoft.com/office/drawing/2014/main" id="{F94DC36B-1112-7CFD-DB09-495CED96E7E0}"/>
                </a:ext>
              </a:extLst>
            </p:cNvPr>
            <p:cNvGrpSpPr/>
            <p:nvPr/>
          </p:nvGrpSpPr>
          <p:grpSpPr>
            <a:xfrm>
              <a:off x="1861498" y="2267601"/>
              <a:ext cx="4459241" cy="832124"/>
              <a:chOff x="1861498" y="2267601"/>
              <a:chExt cx="4459241" cy="832124"/>
            </a:xfrm>
          </p:grpSpPr>
          <p:sp>
            <p:nvSpPr>
              <p:cNvPr id="87" name="ZoneTexte 86">
                <a:extLst>
                  <a:ext uri="{FF2B5EF4-FFF2-40B4-BE49-F238E27FC236}">
                    <a16:creationId xmlns:a16="http://schemas.microsoft.com/office/drawing/2014/main" id="{9772D193-5BA2-78BE-732B-147043D25288}"/>
                  </a:ext>
                </a:extLst>
              </p:cNvPr>
              <p:cNvSpPr txBox="1"/>
              <p:nvPr/>
            </p:nvSpPr>
            <p:spPr>
              <a:xfrm>
                <a:off x="3221714" y="2267601"/>
                <a:ext cx="2803389" cy="720246"/>
              </a:xfrm>
              <a:prstGeom prst="rect">
                <a:avLst/>
              </a:prstGeom>
              <a:noFill/>
            </p:spPr>
            <p:txBody>
              <a:bodyPr wrap="square" rtlCol="0">
                <a:spAutoFit/>
              </a:bodyPr>
              <a:lstStyle/>
              <a:p>
                <a:pPr algn="ctr"/>
                <a:r>
                  <a:rPr lang="fr-FR" sz="1600" b="1" i="1" dirty="0">
                    <a:solidFill>
                      <a:schemeClr val="bg1"/>
                    </a:solidFill>
                  </a:rPr>
                  <a:t>Phase Gaz</a:t>
                </a:r>
              </a:p>
              <a:p>
                <a:pPr algn="ctr"/>
                <a:r>
                  <a:rPr lang="fr-FR" sz="1600" i="1" dirty="0">
                    <a:solidFill>
                      <a:schemeClr val="bg1"/>
                    </a:solidFill>
                  </a:rPr>
                  <a:t>CO, CO</a:t>
                </a:r>
                <a:r>
                  <a:rPr lang="fr-FR" sz="1600" i="1" baseline="-25000" dirty="0">
                    <a:solidFill>
                      <a:schemeClr val="bg1"/>
                    </a:solidFill>
                  </a:rPr>
                  <a:t>2</a:t>
                </a:r>
                <a:r>
                  <a:rPr lang="fr-FR" sz="1600" i="1" dirty="0">
                    <a:solidFill>
                      <a:schemeClr val="bg1"/>
                    </a:solidFill>
                  </a:rPr>
                  <a:t> , N</a:t>
                </a:r>
                <a:r>
                  <a:rPr lang="fr-FR" sz="1600" i="1" baseline="-25000" dirty="0">
                    <a:solidFill>
                      <a:schemeClr val="bg1"/>
                    </a:solidFill>
                  </a:rPr>
                  <a:t>2</a:t>
                </a:r>
                <a:r>
                  <a:rPr lang="fr-FR" sz="1600" i="1" dirty="0">
                    <a:solidFill>
                      <a:schemeClr val="bg1"/>
                    </a:solidFill>
                  </a:rPr>
                  <a:t> ,H</a:t>
                </a:r>
                <a:r>
                  <a:rPr lang="fr-FR" sz="1600" i="1" baseline="-25000" dirty="0">
                    <a:solidFill>
                      <a:schemeClr val="bg1"/>
                    </a:solidFill>
                  </a:rPr>
                  <a:t>2</a:t>
                </a:r>
                <a:r>
                  <a:rPr lang="fr-FR" sz="1600" i="1" dirty="0">
                    <a:solidFill>
                      <a:schemeClr val="bg1"/>
                    </a:solidFill>
                  </a:rPr>
                  <a:t>O, Cond, CH</a:t>
                </a:r>
                <a:r>
                  <a:rPr lang="fr-FR" sz="1600" i="1" baseline="-25000" dirty="0">
                    <a:solidFill>
                      <a:schemeClr val="bg1"/>
                    </a:solidFill>
                  </a:rPr>
                  <a:t>4</a:t>
                </a:r>
                <a:r>
                  <a:rPr lang="fr-FR" sz="1600" i="1" dirty="0">
                    <a:solidFill>
                      <a:schemeClr val="bg1"/>
                    </a:solidFill>
                  </a:rPr>
                  <a:t> ,O</a:t>
                </a:r>
                <a:r>
                  <a:rPr lang="fr-FR" sz="1600" i="1" baseline="-25000" dirty="0">
                    <a:solidFill>
                      <a:schemeClr val="bg1"/>
                    </a:solidFill>
                  </a:rPr>
                  <a:t>2 </a:t>
                </a:r>
                <a:r>
                  <a:rPr lang="fr-FR" sz="1600" dirty="0">
                    <a:solidFill>
                      <a:schemeClr val="bg1"/>
                    </a:solidFill>
                  </a:rPr>
                  <a:t>…</a:t>
                </a:r>
                <a:endParaRPr lang="fr-FR" sz="1600" i="1" baseline="-25000" dirty="0">
                  <a:solidFill>
                    <a:schemeClr val="bg1"/>
                  </a:solidFill>
                </a:endParaRPr>
              </a:p>
              <a:p>
                <a:pPr algn="ctr"/>
                <a:r>
                  <a:rPr lang="fr-FR" sz="2400" i="1" u="sng" baseline="-25000" dirty="0">
                    <a:solidFill>
                      <a:schemeClr val="bg1"/>
                    </a:solidFill>
                  </a:rPr>
                  <a:t>24 espèces</a:t>
                </a:r>
              </a:p>
            </p:txBody>
          </p:sp>
          <p:sp>
            <p:nvSpPr>
              <p:cNvPr id="88" name="ZoneTexte 87">
                <a:extLst>
                  <a:ext uri="{FF2B5EF4-FFF2-40B4-BE49-F238E27FC236}">
                    <a16:creationId xmlns:a16="http://schemas.microsoft.com/office/drawing/2014/main" id="{A87BDB82-43B9-7532-D238-8D0F2D8FFF59}"/>
                  </a:ext>
                </a:extLst>
              </p:cNvPr>
              <p:cNvSpPr txBox="1"/>
              <p:nvPr/>
            </p:nvSpPr>
            <p:spPr>
              <a:xfrm>
                <a:off x="1861498" y="2772129"/>
                <a:ext cx="1384915" cy="240082"/>
              </a:xfrm>
              <a:prstGeom prst="rect">
                <a:avLst/>
              </a:prstGeom>
              <a:noFill/>
            </p:spPr>
            <p:txBody>
              <a:bodyPr wrap="none" rtlCol="0">
                <a:spAutoFit/>
              </a:bodyPr>
              <a:lstStyle/>
              <a:p>
                <a:r>
                  <a:rPr lang="fr-FR" sz="1200" b="1" i="1" dirty="0">
                    <a:solidFill>
                      <a:schemeClr val="bg1"/>
                    </a:solidFill>
                    <a:sym typeface="Wingdings" panose="05000000000000000000" pitchFamily="2" charset="2"/>
                  </a:rPr>
                  <a:t>CO</a:t>
                </a:r>
                <a:r>
                  <a:rPr lang="fr-FR" sz="1200" b="1" i="1" baseline="-25000" dirty="0">
                    <a:solidFill>
                      <a:schemeClr val="bg1"/>
                    </a:solidFill>
                    <a:sym typeface="Wingdings" panose="05000000000000000000" pitchFamily="2" charset="2"/>
                  </a:rPr>
                  <a:t>2</a:t>
                </a:r>
                <a:r>
                  <a:rPr lang="fr-FR" sz="1200" b="1" i="1" dirty="0">
                    <a:solidFill>
                      <a:schemeClr val="bg1"/>
                    </a:solidFill>
                    <a:sym typeface="Wingdings" panose="05000000000000000000" pitchFamily="2" charset="2"/>
                  </a:rPr>
                  <a:t> + 2H</a:t>
                </a:r>
                <a:r>
                  <a:rPr lang="fr-FR" sz="1200" b="1" i="1" baseline="-25000" dirty="0">
                    <a:solidFill>
                      <a:schemeClr val="bg1"/>
                    </a:solidFill>
                    <a:sym typeface="Wingdings" panose="05000000000000000000" pitchFamily="2" charset="2"/>
                  </a:rPr>
                  <a:t>2</a:t>
                </a:r>
                <a:r>
                  <a:rPr lang="fr-FR" sz="1200" b="1" i="1" dirty="0">
                    <a:solidFill>
                      <a:schemeClr val="bg1"/>
                    </a:solidFill>
                    <a:sym typeface="Wingdings" panose="05000000000000000000" pitchFamily="2" charset="2"/>
                  </a:rPr>
                  <a:t>O +7,52</a:t>
                </a:r>
                <a:r>
                  <a:rPr lang="fr-FR" sz="1200" b="1" i="1" dirty="0">
                    <a:solidFill>
                      <a:schemeClr val="bg1"/>
                    </a:solidFill>
                  </a:rPr>
                  <a:t> N</a:t>
                </a:r>
                <a:r>
                  <a:rPr lang="fr-FR" sz="1200" b="1" i="1" baseline="-25000" dirty="0">
                    <a:solidFill>
                      <a:schemeClr val="bg1"/>
                    </a:solidFill>
                  </a:rPr>
                  <a:t>2</a:t>
                </a:r>
              </a:p>
            </p:txBody>
          </p:sp>
          <mc:AlternateContent xmlns:mc="http://schemas.openxmlformats.org/markup-compatibility/2006" xmlns:a14="http://schemas.microsoft.com/office/drawing/2010/main">
            <mc:Choice Requires="a14">
              <p:sp>
                <p:nvSpPr>
                  <p:cNvPr id="89" name="Rectangle 88">
                    <a:extLst>
                      <a:ext uri="{FF2B5EF4-FFF2-40B4-BE49-F238E27FC236}">
                        <a16:creationId xmlns:a16="http://schemas.microsoft.com/office/drawing/2014/main" id="{4772FEE5-9BF7-A8D8-2A0B-94FB30AA7737}"/>
                      </a:ext>
                    </a:extLst>
                  </p:cNvPr>
                  <p:cNvSpPr/>
                  <p:nvPr/>
                </p:nvSpPr>
                <p:spPr>
                  <a:xfrm>
                    <a:off x="5301137" y="2788952"/>
                    <a:ext cx="1019602" cy="31077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fr-FR" sz="1600" i="1" smtClean="0">
                                  <a:solidFill>
                                    <a:schemeClr val="bg1"/>
                                  </a:solidFill>
                                  <a:latin typeface="Cambria Math" panose="02040503050406030204" pitchFamily="18" charset="0"/>
                                  <a:ea typeface="Cambria Math" panose="02040503050406030204" pitchFamily="18" charset="0"/>
                                </a:rPr>
                              </m:ctrlPr>
                            </m:sSubPr>
                            <m:e>
                              <m:r>
                                <a:rPr lang="fr-FR" sz="1600" i="1">
                                  <a:solidFill>
                                    <a:schemeClr val="bg1"/>
                                  </a:solidFill>
                                  <a:latin typeface="Cambria Math" panose="02040503050406030204" pitchFamily="18" charset="0"/>
                                  <a:ea typeface="Cambria Math" panose="02040503050406030204" pitchFamily="18" charset="0"/>
                                </a:rPr>
                                <m:t>𝑇</m:t>
                              </m:r>
                            </m:e>
                            <m:sub>
                              <m:r>
                                <a:rPr lang="fr-FR" sz="1600" i="1">
                                  <a:solidFill>
                                    <a:schemeClr val="bg1"/>
                                  </a:solidFill>
                                  <a:latin typeface="Cambria Math" panose="02040503050406030204" pitchFamily="18" charset="0"/>
                                  <a:ea typeface="Cambria Math" panose="02040503050406030204" pitchFamily="18" charset="0"/>
                                </a:rPr>
                                <m:t>𝑔</m:t>
                              </m:r>
                              <m:r>
                                <a:rPr lang="fr-FR" sz="1600" b="0" i="1" smtClean="0">
                                  <a:solidFill>
                                    <a:schemeClr val="bg1"/>
                                  </a:solidFill>
                                  <a:latin typeface="Cambria Math" panose="02040503050406030204" pitchFamily="18" charset="0"/>
                                  <a:ea typeface="Cambria Math" panose="02040503050406030204" pitchFamily="18" charset="0"/>
                                </a:rPr>
                                <m:t>,</m:t>
                              </m:r>
                              <m:r>
                                <a:rPr lang="fr-FR" sz="1600" b="0" i="1" smtClean="0">
                                  <a:solidFill>
                                    <a:schemeClr val="bg1"/>
                                  </a:solidFill>
                                  <a:latin typeface="Cambria Math" panose="02040503050406030204" pitchFamily="18" charset="0"/>
                                  <a:ea typeface="Cambria Math" panose="02040503050406030204" pitchFamily="18" charset="0"/>
                                </a:rPr>
                                <m:t>𝑗</m:t>
                              </m:r>
                            </m:sub>
                          </m:sSub>
                          <m:r>
                            <a:rPr lang="fr-FR" sz="1600" b="0" i="1" smtClean="0">
                              <a:solidFill>
                                <a:schemeClr val="bg1"/>
                              </a:solidFill>
                              <a:latin typeface="Cambria Math" panose="02040503050406030204" pitchFamily="18" charset="0"/>
                              <a:ea typeface="Cambria Math" panose="02040503050406030204" pitchFamily="18" charset="0"/>
                            </a:rPr>
                            <m:t>=</m:t>
                          </m:r>
                          <m:r>
                            <a:rPr lang="fr-FR" sz="1600" b="0" i="1" smtClean="0">
                              <a:solidFill>
                                <a:schemeClr val="bg1"/>
                              </a:solidFill>
                              <a:latin typeface="Cambria Math" panose="02040503050406030204" pitchFamily="18" charset="0"/>
                              <a:ea typeface="Cambria Math" panose="02040503050406030204" pitchFamily="18" charset="0"/>
                            </a:rPr>
                            <m:t>𝑐𝑠𝑡</m:t>
                          </m:r>
                        </m:oMath>
                      </m:oMathPara>
                    </a14:m>
                    <a:endParaRPr lang="fr-FR" sz="1600" dirty="0">
                      <a:solidFill>
                        <a:schemeClr val="bg1"/>
                      </a:solidFill>
                    </a:endParaRPr>
                  </a:p>
                </p:txBody>
              </p:sp>
            </mc:Choice>
            <mc:Fallback xmlns="">
              <p:sp>
                <p:nvSpPr>
                  <p:cNvPr id="238" name="Rectangle 237"/>
                  <p:cNvSpPr>
                    <a:spLocks noRot="1" noChangeAspect="1" noMove="1" noResize="1" noEditPoints="1" noAdjustHandles="1" noChangeArrowheads="1" noChangeShapeType="1" noTextEdit="1"/>
                  </p:cNvSpPr>
                  <p:nvPr/>
                </p:nvSpPr>
                <p:spPr>
                  <a:xfrm>
                    <a:off x="5301137" y="2788952"/>
                    <a:ext cx="1019602" cy="310773"/>
                  </a:xfrm>
                  <a:prstGeom prst="rect">
                    <a:avLst/>
                  </a:prstGeom>
                  <a:blipFill>
                    <a:blip r:embed="rId10"/>
                    <a:stretch>
                      <a:fillRect b="-26000"/>
                    </a:stretch>
                  </a:blipFill>
                </p:spPr>
                <p:txBody>
                  <a:bodyPr/>
                  <a:lstStyle/>
                  <a:p>
                    <a:r>
                      <a:rPr lang="fr-FR">
                        <a:noFill/>
                      </a:rPr>
                      <a:t> </a:t>
                    </a:r>
                  </a:p>
                </p:txBody>
              </p:sp>
            </mc:Fallback>
          </mc:AlternateContent>
        </p:grpSp>
        <p:sp>
          <p:nvSpPr>
            <p:cNvPr id="86" name="Ellipse 85">
              <a:extLst>
                <a:ext uri="{FF2B5EF4-FFF2-40B4-BE49-F238E27FC236}">
                  <a16:creationId xmlns:a16="http://schemas.microsoft.com/office/drawing/2014/main" id="{ACA18F43-D6A0-FAFC-B8B0-17FD88C049D3}"/>
                </a:ext>
              </a:extLst>
            </p:cNvPr>
            <p:cNvSpPr/>
            <p:nvPr/>
          </p:nvSpPr>
          <p:spPr>
            <a:xfrm>
              <a:off x="5235815" y="2962146"/>
              <a:ext cx="74430" cy="63657"/>
            </a:xfrm>
            <a:prstGeom prst="ellipse">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1600">
                <a:solidFill>
                  <a:srgbClr val="0070C0"/>
                </a:solidFill>
              </a:endParaRPr>
            </a:p>
          </p:txBody>
        </p:sp>
      </p:grpSp>
      <p:grpSp>
        <p:nvGrpSpPr>
          <p:cNvPr id="90" name="Groupe 89">
            <a:extLst>
              <a:ext uri="{FF2B5EF4-FFF2-40B4-BE49-F238E27FC236}">
                <a16:creationId xmlns:a16="http://schemas.microsoft.com/office/drawing/2014/main" id="{6789246E-89F7-8999-C064-227687D53424}"/>
              </a:ext>
            </a:extLst>
          </p:cNvPr>
          <p:cNvGrpSpPr/>
          <p:nvPr/>
        </p:nvGrpSpPr>
        <p:grpSpPr>
          <a:xfrm>
            <a:off x="-34201" y="2571431"/>
            <a:ext cx="2580652" cy="1305747"/>
            <a:chOff x="-34201" y="2571431"/>
            <a:chExt cx="2580652" cy="1305747"/>
          </a:xfrm>
        </p:grpSpPr>
        <p:grpSp>
          <p:nvGrpSpPr>
            <p:cNvPr id="91" name="Entrée air et bruleur">
              <a:extLst>
                <a:ext uri="{FF2B5EF4-FFF2-40B4-BE49-F238E27FC236}">
                  <a16:creationId xmlns:a16="http://schemas.microsoft.com/office/drawing/2014/main" id="{DF1E4452-7957-E3AF-9A50-6A4DAA070953}"/>
                </a:ext>
              </a:extLst>
            </p:cNvPr>
            <p:cNvGrpSpPr/>
            <p:nvPr/>
          </p:nvGrpSpPr>
          <p:grpSpPr>
            <a:xfrm>
              <a:off x="-34201" y="2571431"/>
              <a:ext cx="1253775" cy="1305747"/>
              <a:chOff x="665761" y="2476666"/>
              <a:chExt cx="1253775" cy="1305747"/>
            </a:xfrm>
          </p:grpSpPr>
          <p:sp>
            <p:nvSpPr>
              <p:cNvPr id="93" name="Flèche droite 232">
                <a:extLst>
                  <a:ext uri="{FF2B5EF4-FFF2-40B4-BE49-F238E27FC236}">
                    <a16:creationId xmlns:a16="http://schemas.microsoft.com/office/drawing/2014/main" id="{EC4501EC-6244-D8BB-EAE4-1DF87AF6E8D4}"/>
                  </a:ext>
                </a:extLst>
              </p:cNvPr>
              <p:cNvSpPr/>
              <p:nvPr/>
            </p:nvSpPr>
            <p:spPr>
              <a:xfrm>
                <a:off x="1439701" y="2756650"/>
                <a:ext cx="479835" cy="30327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1600"/>
              </a:p>
            </p:txBody>
          </p:sp>
          <p:cxnSp>
            <p:nvCxnSpPr>
              <p:cNvPr id="94" name="Connecteur droit avec flèche 93">
                <a:extLst>
                  <a:ext uri="{FF2B5EF4-FFF2-40B4-BE49-F238E27FC236}">
                    <a16:creationId xmlns:a16="http://schemas.microsoft.com/office/drawing/2014/main" id="{F43327E6-93D6-262E-A930-C3BD8C2CF65B}"/>
                  </a:ext>
                </a:extLst>
              </p:cNvPr>
              <p:cNvCxnSpPr>
                <a:cxnSpLocks/>
                <a:endCxn id="93" idx="3"/>
              </p:cNvCxnSpPr>
              <p:nvPr/>
            </p:nvCxnSpPr>
            <p:spPr>
              <a:xfrm>
                <a:off x="1439694" y="2908287"/>
                <a:ext cx="479842"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grpSp>
            <p:nvGrpSpPr>
              <p:cNvPr id="95" name="Entrée air">
                <a:extLst>
                  <a:ext uri="{FF2B5EF4-FFF2-40B4-BE49-F238E27FC236}">
                    <a16:creationId xmlns:a16="http://schemas.microsoft.com/office/drawing/2014/main" id="{280D4386-3BCF-D425-4F42-211AA3768508}"/>
                  </a:ext>
                </a:extLst>
              </p:cNvPr>
              <p:cNvGrpSpPr/>
              <p:nvPr/>
            </p:nvGrpSpPr>
            <p:grpSpPr>
              <a:xfrm>
                <a:off x="708767" y="3197638"/>
                <a:ext cx="1116971" cy="584775"/>
                <a:chOff x="708767" y="3197638"/>
                <a:chExt cx="1116971" cy="584775"/>
              </a:xfrm>
            </p:grpSpPr>
            <p:sp>
              <p:nvSpPr>
                <p:cNvPr id="98" name="Flèche droite 247">
                  <a:extLst>
                    <a:ext uri="{FF2B5EF4-FFF2-40B4-BE49-F238E27FC236}">
                      <a16:creationId xmlns:a16="http://schemas.microsoft.com/office/drawing/2014/main" id="{AB7E0A6A-41FC-9E55-B5B8-91ADC4B270BA}"/>
                    </a:ext>
                  </a:extLst>
                </p:cNvPr>
                <p:cNvSpPr/>
                <p:nvPr/>
              </p:nvSpPr>
              <p:spPr>
                <a:xfrm>
                  <a:off x="1446806" y="3358971"/>
                  <a:ext cx="378932" cy="21711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1600"/>
                </a:p>
              </p:txBody>
            </p:sp>
            <p:sp>
              <p:nvSpPr>
                <p:cNvPr id="99" name="ZoneTexte 98">
                  <a:extLst>
                    <a:ext uri="{FF2B5EF4-FFF2-40B4-BE49-F238E27FC236}">
                      <a16:creationId xmlns:a16="http://schemas.microsoft.com/office/drawing/2014/main" id="{C403E1CA-D0B1-FF8A-24E4-E0C879029906}"/>
                    </a:ext>
                  </a:extLst>
                </p:cNvPr>
                <p:cNvSpPr txBox="1"/>
                <p:nvPr/>
              </p:nvSpPr>
              <p:spPr>
                <a:xfrm>
                  <a:off x="708767" y="3197638"/>
                  <a:ext cx="864788" cy="584775"/>
                </a:xfrm>
                <a:prstGeom prst="rect">
                  <a:avLst/>
                </a:prstGeom>
                <a:noFill/>
                <a:ln>
                  <a:noFill/>
                </a:ln>
              </p:spPr>
              <p:txBody>
                <a:bodyPr wrap="square" rtlCol="0">
                  <a:spAutoFit/>
                </a:bodyPr>
                <a:lstStyle/>
                <a:p>
                  <a:r>
                    <a:rPr lang="fr-FR" sz="1600" b="1" i="1" dirty="0"/>
                    <a:t>Entrée d’air</a:t>
                  </a:r>
                </a:p>
              </p:txBody>
            </p:sp>
            <p:cxnSp>
              <p:nvCxnSpPr>
                <p:cNvPr id="100" name="Connecteur droit avec flèche 99">
                  <a:extLst>
                    <a:ext uri="{FF2B5EF4-FFF2-40B4-BE49-F238E27FC236}">
                      <a16:creationId xmlns:a16="http://schemas.microsoft.com/office/drawing/2014/main" id="{97CEC99B-9F45-42EF-6A3A-A51C2E3B308E}"/>
                    </a:ext>
                  </a:extLst>
                </p:cNvPr>
                <p:cNvCxnSpPr>
                  <a:stCxn id="98" idx="1"/>
                  <a:endCxn id="98" idx="3"/>
                </p:cNvCxnSpPr>
                <p:nvPr/>
              </p:nvCxnSpPr>
              <p:spPr>
                <a:xfrm>
                  <a:off x="1446806" y="3467528"/>
                  <a:ext cx="378932"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grpSp>
          <p:sp>
            <p:nvSpPr>
              <p:cNvPr id="96" name="Rectangle 95">
                <a:extLst>
                  <a:ext uri="{FF2B5EF4-FFF2-40B4-BE49-F238E27FC236}">
                    <a16:creationId xmlns:a16="http://schemas.microsoft.com/office/drawing/2014/main" id="{28B49DC6-146F-F6BC-815F-E5D18ECBCB44}"/>
                  </a:ext>
                </a:extLst>
              </p:cNvPr>
              <p:cNvSpPr/>
              <p:nvPr/>
            </p:nvSpPr>
            <p:spPr>
              <a:xfrm>
                <a:off x="731950" y="2783394"/>
                <a:ext cx="920228" cy="448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200" b="1" i="1" dirty="0">
                    <a:solidFill>
                      <a:schemeClr val="tx1"/>
                    </a:solidFill>
                  </a:rPr>
                  <a:t>CH</a:t>
                </a:r>
                <a:r>
                  <a:rPr lang="fr-FR" sz="1200" b="1" i="1" baseline="-25000" dirty="0">
                    <a:solidFill>
                      <a:schemeClr val="tx1"/>
                    </a:solidFill>
                  </a:rPr>
                  <a:t>4</a:t>
                </a:r>
                <a:r>
                  <a:rPr lang="fr-FR" sz="1200" b="1" i="1" dirty="0">
                    <a:solidFill>
                      <a:schemeClr val="tx1"/>
                    </a:solidFill>
                  </a:rPr>
                  <a:t> +</a:t>
                </a:r>
              </a:p>
              <a:p>
                <a:pPr algn="ctr"/>
                <a:r>
                  <a:rPr lang="fr-FR" sz="1200" b="1" i="1" dirty="0">
                    <a:solidFill>
                      <a:schemeClr val="tx1"/>
                    </a:solidFill>
                  </a:rPr>
                  <a:t> 2(O</a:t>
                </a:r>
                <a:r>
                  <a:rPr lang="fr-FR" sz="1200" b="1" i="1" baseline="-25000" dirty="0">
                    <a:solidFill>
                      <a:schemeClr val="tx1"/>
                    </a:solidFill>
                  </a:rPr>
                  <a:t>2</a:t>
                </a:r>
                <a:r>
                  <a:rPr lang="fr-FR" sz="1200" b="1" i="1" dirty="0">
                    <a:solidFill>
                      <a:schemeClr val="tx1"/>
                    </a:solidFill>
                  </a:rPr>
                  <a:t> +3,76N</a:t>
                </a:r>
                <a:r>
                  <a:rPr lang="fr-FR" sz="1200" b="1" i="1" baseline="-25000" dirty="0">
                    <a:solidFill>
                      <a:schemeClr val="tx1"/>
                    </a:solidFill>
                  </a:rPr>
                  <a:t>2</a:t>
                </a:r>
                <a:r>
                  <a:rPr lang="fr-FR" sz="1200" b="1" i="1" dirty="0">
                    <a:solidFill>
                      <a:schemeClr val="tx1"/>
                    </a:solidFill>
                  </a:rPr>
                  <a:t>)</a:t>
                </a:r>
                <a:endParaRPr lang="fr-FR" sz="1200" dirty="0">
                  <a:solidFill>
                    <a:schemeClr val="tx1"/>
                  </a:solidFill>
                </a:endParaRPr>
              </a:p>
            </p:txBody>
          </p:sp>
          <p:sp>
            <p:nvSpPr>
              <p:cNvPr id="97" name="Rectangle 96">
                <a:extLst>
                  <a:ext uri="{FF2B5EF4-FFF2-40B4-BE49-F238E27FC236}">
                    <a16:creationId xmlns:a16="http://schemas.microsoft.com/office/drawing/2014/main" id="{1206DA52-9847-E6DB-8F1B-7584D6451683}"/>
                  </a:ext>
                </a:extLst>
              </p:cNvPr>
              <p:cNvSpPr/>
              <p:nvPr/>
            </p:nvSpPr>
            <p:spPr>
              <a:xfrm>
                <a:off x="665761" y="2476666"/>
                <a:ext cx="813043" cy="338554"/>
              </a:xfrm>
              <a:prstGeom prst="rect">
                <a:avLst/>
              </a:prstGeom>
            </p:spPr>
            <p:txBody>
              <a:bodyPr wrap="none">
                <a:spAutoFit/>
              </a:bodyPr>
              <a:lstStyle/>
              <a:p>
                <a:r>
                  <a:rPr lang="fr-FR" sz="1600" b="1" i="1" dirty="0">
                    <a:sym typeface="Wingdings" panose="05000000000000000000" pitchFamily="2" charset="2"/>
                  </a:rPr>
                  <a:t>Brûleur</a:t>
                </a:r>
                <a:endParaRPr lang="en-GB" sz="1600" dirty="0"/>
              </a:p>
            </p:txBody>
          </p:sp>
        </p:grpSp>
        <p:sp>
          <p:nvSpPr>
            <p:cNvPr id="92" name="ZoneTexte 91">
              <a:extLst>
                <a:ext uri="{FF2B5EF4-FFF2-40B4-BE49-F238E27FC236}">
                  <a16:creationId xmlns:a16="http://schemas.microsoft.com/office/drawing/2014/main" id="{4CFE92D1-512F-3010-BED1-FD9CA2C9AECC}"/>
                </a:ext>
              </a:extLst>
            </p:cNvPr>
            <p:cNvSpPr txBox="1"/>
            <p:nvPr/>
          </p:nvSpPr>
          <p:spPr>
            <a:xfrm>
              <a:off x="1161536" y="2866894"/>
              <a:ext cx="1384915" cy="240082"/>
            </a:xfrm>
            <a:prstGeom prst="rect">
              <a:avLst/>
            </a:prstGeom>
            <a:noFill/>
          </p:spPr>
          <p:txBody>
            <a:bodyPr wrap="none" rtlCol="0">
              <a:spAutoFit/>
            </a:bodyPr>
            <a:lstStyle/>
            <a:p>
              <a:r>
                <a:rPr lang="fr-FR" sz="1200" b="1" i="1" dirty="0">
                  <a:solidFill>
                    <a:schemeClr val="bg1"/>
                  </a:solidFill>
                  <a:sym typeface="Wingdings" panose="05000000000000000000" pitchFamily="2" charset="2"/>
                </a:rPr>
                <a:t>CO</a:t>
              </a:r>
              <a:r>
                <a:rPr lang="fr-FR" sz="1200" b="1" i="1" baseline="-25000" dirty="0">
                  <a:solidFill>
                    <a:schemeClr val="bg1"/>
                  </a:solidFill>
                  <a:sym typeface="Wingdings" panose="05000000000000000000" pitchFamily="2" charset="2"/>
                </a:rPr>
                <a:t>2</a:t>
              </a:r>
              <a:r>
                <a:rPr lang="fr-FR" sz="1200" b="1" i="1" dirty="0">
                  <a:solidFill>
                    <a:schemeClr val="bg1"/>
                  </a:solidFill>
                  <a:sym typeface="Wingdings" panose="05000000000000000000" pitchFamily="2" charset="2"/>
                </a:rPr>
                <a:t> + 2H</a:t>
              </a:r>
              <a:r>
                <a:rPr lang="fr-FR" sz="1200" b="1" i="1" baseline="-25000" dirty="0">
                  <a:solidFill>
                    <a:schemeClr val="bg1"/>
                  </a:solidFill>
                  <a:sym typeface="Wingdings" panose="05000000000000000000" pitchFamily="2" charset="2"/>
                </a:rPr>
                <a:t>2</a:t>
              </a:r>
              <a:r>
                <a:rPr lang="fr-FR" sz="1200" b="1" i="1" dirty="0">
                  <a:solidFill>
                    <a:schemeClr val="bg1"/>
                  </a:solidFill>
                  <a:sym typeface="Wingdings" panose="05000000000000000000" pitchFamily="2" charset="2"/>
                </a:rPr>
                <a:t>O +7,52</a:t>
              </a:r>
              <a:r>
                <a:rPr lang="fr-FR" sz="1200" b="1" i="1" dirty="0">
                  <a:solidFill>
                    <a:schemeClr val="bg1"/>
                  </a:solidFill>
                </a:rPr>
                <a:t> N</a:t>
              </a:r>
              <a:r>
                <a:rPr lang="fr-FR" sz="1200" b="1" i="1" baseline="-25000" dirty="0">
                  <a:solidFill>
                    <a:schemeClr val="bg1"/>
                  </a:solidFill>
                </a:rPr>
                <a:t>2</a:t>
              </a:r>
            </a:p>
          </p:txBody>
        </p:sp>
      </p:grpSp>
      <p:grpSp>
        <p:nvGrpSpPr>
          <p:cNvPr id="101" name="Flux chaleur">
            <a:extLst>
              <a:ext uri="{FF2B5EF4-FFF2-40B4-BE49-F238E27FC236}">
                <a16:creationId xmlns:a16="http://schemas.microsoft.com/office/drawing/2014/main" id="{FBBF39B0-1C4A-3CCB-B54C-6E03D035952B}"/>
              </a:ext>
            </a:extLst>
          </p:cNvPr>
          <p:cNvGrpSpPr/>
          <p:nvPr/>
        </p:nvGrpSpPr>
        <p:grpSpPr>
          <a:xfrm>
            <a:off x="1052059" y="2065175"/>
            <a:ext cx="3882657" cy="3386463"/>
            <a:chOff x="1737981" y="2403261"/>
            <a:chExt cx="3882657" cy="3386463"/>
          </a:xfrm>
        </p:grpSpPr>
        <p:grpSp>
          <p:nvGrpSpPr>
            <p:cNvPr id="102" name="Flux chaleur">
              <a:extLst>
                <a:ext uri="{FF2B5EF4-FFF2-40B4-BE49-F238E27FC236}">
                  <a16:creationId xmlns:a16="http://schemas.microsoft.com/office/drawing/2014/main" id="{64163516-BAB8-BA19-B80C-F053A0FCA84C}"/>
                </a:ext>
              </a:extLst>
            </p:cNvPr>
            <p:cNvGrpSpPr/>
            <p:nvPr/>
          </p:nvGrpSpPr>
          <p:grpSpPr>
            <a:xfrm>
              <a:off x="1737981" y="2403261"/>
              <a:ext cx="3882657" cy="3210919"/>
              <a:chOff x="1737981" y="2403261"/>
              <a:chExt cx="3882657" cy="3210919"/>
            </a:xfrm>
          </p:grpSpPr>
          <p:sp>
            <p:nvSpPr>
              <p:cNvPr id="104" name="Flèche courbée vers le haut 103">
                <a:extLst>
                  <a:ext uri="{FF2B5EF4-FFF2-40B4-BE49-F238E27FC236}">
                    <a16:creationId xmlns:a16="http://schemas.microsoft.com/office/drawing/2014/main" id="{23EF4BBB-716A-DF46-74F2-B5C050CEBCBE}"/>
                  </a:ext>
                </a:extLst>
              </p:cNvPr>
              <p:cNvSpPr/>
              <p:nvPr/>
            </p:nvSpPr>
            <p:spPr>
              <a:xfrm>
                <a:off x="3812065" y="4485764"/>
                <a:ext cx="476308" cy="217981"/>
              </a:xfrm>
              <a:prstGeom prst="curvedUpArrow">
                <a:avLst/>
              </a:prstGeom>
              <a:solidFill>
                <a:srgbClr val="FF0000"/>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05" name="Rectangle 104">
                <a:extLst>
                  <a:ext uri="{FF2B5EF4-FFF2-40B4-BE49-F238E27FC236}">
                    <a16:creationId xmlns:a16="http://schemas.microsoft.com/office/drawing/2014/main" id="{3034A71D-E846-A991-0C02-EAC50FC0C05A}"/>
                  </a:ext>
                </a:extLst>
              </p:cNvPr>
              <p:cNvSpPr/>
              <p:nvPr/>
            </p:nvSpPr>
            <p:spPr>
              <a:xfrm>
                <a:off x="3478422" y="4229817"/>
                <a:ext cx="1187916" cy="338554"/>
              </a:xfrm>
              <a:prstGeom prst="rect">
                <a:avLst/>
              </a:prstGeom>
            </p:spPr>
            <p:txBody>
              <a:bodyPr wrap="square">
                <a:spAutoFit/>
              </a:bodyPr>
              <a:lstStyle/>
              <a:p>
                <a:r>
                  <a:rPr lang="fr-FR" sz="1600" b="1" i="1" dirty="0">
                    <a:solidFill>
                      <a:srgbClr val="FF0000"/>
                    </a:solidFill>
                  </a:rPr>
                  <a:t>Convection</a:t>
                </a:r>
              </a:p>
            </p:txBody>
          </p:sp>
          <p:sp>
            <p:nvSpPr>
              <p:cNvPr id="106" name="Rectangle 105">
                <a:extLst>
                  <a:ext uri="{FF2B5EF4-FFF2-40B4-BE49-F238E27FC236}">
                    <a16:creationId xmlns:a16="http://schemas.microsoft.com/office/drawing/2014/main" id="{A1987925-8764-E365-8080-6895B2F36652}"/>
                  </a:ext>
                </a:extLst>
              </p:cNvPr>
              <p:cNvSpPr/>
              <p:nvPr/>
            </p:nvSpPr>
            <p:spPr>
              <a:xfrm>
                <a:off x="1921488" y="3539371"/>
                <a:ext cx="1371141" cy="584775"/>
              </a:xfrm>
              <a:prstGeom prst="rect">
                <a:avLst/>
              </a:prstGeom>
            </p:spPr>
            <p:txBody>
              <a:bodyPr wrap="square">
                <a:spAutoFit/>
              </a:bodyPr>
              <a:lstStyle/>
              <a:p>
                <a:r>
                  <a:rPr lang="fr-FR" sz="1600" b="1" i="1" dirty="0">
                    <a:solidFill>
                      <a:srgbClr val="FF0000"/>
                    </a:solidFill>
                  </a:rPr>
                  <a:t>Rayonnement des parois </a:t>
                </a:r>
              </a:p>
            </p:txBody>
          </p:sp>
          <p:sp>
            <p:nvSpPr>
              <p:cNvPr id="107" name="Forme libre 106">
                <a:extLst>
                  <a:ext uri="{FF2B5EF4-FFF2-40B4-BE49-F238E27FC236}">
                    <a16:creationId xmlns:a16="http://schemas.microsoft.com/office/drawing/2014/main" id="{8A0D1525-B535-AA2C-C307-DF492B319B00}"/>
                  </a:ext>
                </a:extLst>
              </p:cNvPr>
              <p:cNvSpPr/>
              <p:nvPr/>
            </p:nvSpPr>
            <p:spPr>
              <a:xfrm>
                <a:off x="1765680" y="3854070"/>
                <a:ext cx="269733" cy="384362"/>
              </a:xfrm>
              <a:custGeom>
                <a:avLst/>
                <a:gdLst>
                  <a:gd name="connsiteX0" fmla="*/ 0 w 466725"/>
                  <a:gd name="connsiteY0" fmla="*/ 0 h 469209"/>
                  <a:gd name="connsiteX1" fmla="*/ 161925 w 466725"/>
                  <a:gd name="connsiteY1" fmla="*/ 38100 h 469209"/>
                  <a:gd name="connsiteX2" fmla="*/ 200025 w 466725"/>
                  <a:gd name="connsiteY2" fmla="*/ 228600 h 469209"/>
                  <a:gd name="connsiteX3" fmla="*/ 314325 w 466725"/>
                  <a:gd name="connsiteY3" fmla="*/ 247650 h 469209"/>
                  <a:gd name="connsiteX4" fmla="*/ 361950 w 466725"/>
                  <a:gd name="connsiteY4" fmla="*/ 438150 h 469209"/>
                  <a:gd name="connsiteX5" fmla="*/ 466725 w 466725"/>
                  <a:gd name="connsiteY5" fmla="*/ 466725 h 469209"/>
                  <a:gd name="connsiteX0" fmla="*/ 0 w 466725"/>
                  <a:gd name="connsiteY0" fmla="*/ 0 h 466829"/>
                  <a:gd name="connsiteX1" fmla="*/ 161925 w 466725"/>
                  <a:gd name="connsiteY1" fmla="*/ 38100 h 466829"/>
                  <a:gd name="connsiteX2" fmla="*/ 200025 w 466725"/>
                  <a:gd name="connsiteY2" fmla="*/ 228600 h 466829"/>
                  <a:gd name="connsiteX3" fmla="*/ 314325 w 466725"/>
                  <a:gd name="connsiteY3" fmla="*/ 247650 h 466829"/>
                  <a:gd name="connsiteX4" fmla="*/ 228600 w 466725"/>
                  <a:gd name="connsiteY4" fmla="*/ 323850 h 466829"/>
                  <a:gd name="connsiteX5" fmla="*/ 466725 w 466725"/>
                  <a:gd name="connsiteY5" fmla="*/ 466725 h 466829"/>
                  <a:gd name="connsiteX0" fmla="*/ 0 w 466725"/>
                  <a:gd name="connsiteY0" fmla="*/ 0 h 466842"/>
                  <a:gd name="connsiteX1" fmla="*/ 161925 w 466725"/>
                  <a:gd name="connsiteY1" fmla="*/ 38100 h 466842"/>
                  <a:gd name="connsiteX2" fmla="*/ 200025 w 466725"/>
                  <a:gd name="connsiteY2" fmla="*/ 228600 h 466842"/>
                  <a:gd name="connsiteX3" fmla="*/ 314325 w 466725"/>
                  <a:gd name="connsiteY3" fmla="*/ 247650 h 466842"/>
                  <a:gd name="connsiteX4" fmla="*/ 228600 w 466725"/>
                  <a:gd name="connsiteY4" fmla="*/ 323850 h 466842"/>
                  <a:gd name="connsiteX5" fmla="*/ 466725 w 466725"/>
                  <a:gd name="connsiteY5" fmla="*/ 466725 h 466842"/>
                  <a:gd name="connsiteX0" fmla="*/ 0 w 466725"/>
                  <a:gd name="connsiteY0" fmla="*/ 0 h 466993"/>
                  <a:gd name="connsiteX1" fmla="*/ 161925 w 466725"/>
                  <a:gd name="connsiteY1" fmla="*/ 38100 h 466993"/>
                  <a:gd name="connsiteX2" fmla="*/ 200025 w 466725"/>
                  <a:gd name="connsiteY2" fmla="*/ 228600 h 466993"/>
                  <a:gd name="connsiteX3" fmla="*/ 314325 w 466725"/>
                  <a:gd name="connsiteY3" fmla="*/ 247650 h 466993"/>
                  <a:gd name="connsiteX4" fmla="*/ 288925 w 466725"/>
                  <a:gd name="connsiteY4" fmla="*/ 381000 h 466993"/>
                  <a:gd name="connsiteX5" fmla="*/ 466725 w 466725"/>
                  <a:gd name="connsiteY5" fmla="*/ 466725 h 466993"/>
                  <a:gd name="connsiteX0" fmla="*/ 0 w 466725"/>
                  <a:gd name="connsiteY0" fmla="*/ 0 h 467037"/>
                  <a:gd name="connsiteX1" fmla="*/ 161925 w 466725"/>
                  <a:gd name="connsiteY1" fmla="*/ 38100 h 467037"/>
                  <a:gd name="connsiteX2" fmla="*/ 200025 w 466725"/>
                  <a:gd name="connsiteY2" fmla="*/ 228600 h 467037"/>
                  <a:gd name="connsiteX3" fmla="*/ 314325 w 466725"/>
                  <a:gd name="connsiteY3" fmla="*/ 247650 h 467037"/>
                  <a:gd name="connsiteX4" fmla="*/ 288925 w 466725"/>
                  <a:gd name="connsiteY4" fmla="*/ 381000 h 467037"/>
                  <a:gd name="connsiteX5" fmla="*/ 466725 w 466725"/>
                  <a:gd name="connsiteY5" fmla="*/ 466725 h 467037"/>
                  <a:gd name="connsiteX0" fmla="*/ 0 w 463550"/>
                  <a:gd name="connsiteY0" fmla="*/ 0 h 508130"/>
                  <a:gd name="connsiteX1" fmla="*/ 161925 w 463550"/>
                  <a:gd name="connsiteY1" fmla="*/ 38100 h 508130"/>
                  <a:gd name="connsiteX2" fmla="*/ 200025 w 463550"/>
                  <a:gd name="connsiteY2" fmla="*/ 228600 h 508130"/>
                  <a:gd name="connsiteX3" fmla="*/ 314325 w 463550"/>
                  <a:gd name="connsiteY3" fmla="*/ 247650 h 508130"/>
                  <a:gd name="connsiteX4" fmla="*/ 288925 w 463550"/>
                  <a:gd name="connsiteY4" fmla="*/ 381000 h 508130"/>
                  <a:gd name="connsiteX5" fmla="*/ 463550 w 463550"/>
                  <a:gd name="connsiteY5" fmla="*/ 508000 h 508130"/>
                  <a:gd name="connsiteX0" fmla="*/ 0 w 463550"/>
                  <a:gd name="connsiteY0" fmla="*/ 0 h 508000"/>
                  <a:gd name="connsiteX1" fmla="*/ 161925 w 463550"/>
                  <a:gd name="connsiteY1" fmla="*/ 38100 h 508000"/>
                  <a:gd name="connsiteX2" fmla="*/ 200025 w 463550"/>
                  <a:gd name="connsiteY2" fmla="*/ 228600 h 508000"/>
                  <a:gd name="connsiteX3" fmla="*/ 314325 w 463550"/>
                  <a:gd name="connsiteY3" fmla="*/ 247650 h 508000"/>
                  <a:gd name="connsiteX4" fmla="*/ 288925 w 463550"/>
                  <a:gd name="connsiteY4" fmla="*/ 381000 h 508000"/>
                  <a:gd name="connsiteX5" fmla="*/ 463550 w 463550"/>
                  <a:gd name="connsiteY5" fmla="*/ 508000 h 508000"/>
                  <a:gd name="connsiteX0" fmla="*/ 0 w 463550"/>
                  <a:gd name="connsiteY0" fmla="*/ 12402 h 520402"/>
                  <a:gd name="connsiteX1" fmla="*/ 203200 w 463550"/>
                  <a:gd name="connsiteY1" fmla="*/ 18752 h 520402"/>
                  <a:gd name="connsiteX2" fmla="*/ 200025 w 463550"/>
                  <a:gd name="connsiteY2" fmla="*/ 241002 h 520402"/>
                  <a:gd name="connsiteX3" fmla="*/ 314325 w 463550"/>
                  <a:gd name="connsiteY3" fmla="*/ 260052 h 520402"/>
                  <a:gd name="connsiteX4" fmla="*/ 288925 w 463550"/>
                  <a:gd name="connsiteY4" fmla="*/ 393402 h 520402"/>
                  <a:gd name="connsiteX5" fmla="*/ 463550 w 463550"/>
                  <a:gd name="connsiteY5" fmla="*/ 520402 h 520402"/>
                  <a:gd name="connsiteX0" fmla="*/ 0 w 463550"/>
                  <a:gd name="connsiteY0" fmla="*/ 0 h 508000"/>
                  <a:gd name="connsiteX1" fmla="*/ 225425 w 463550"/>
                  <a:gd name="connsiteY1" fmla="*/ 101600 h 508000"/>
                  <a:gd name="connsiteX2" fmla="*/ 200025 w 463550"/>
                  <a:gd name="connsiteY2" fmla="*/ 228600 h 508000"/>
                  <a:gd name="connsiteX3" fmla="*/ 314325 w 463550"/>
                  <a:gd name="connsiteY3" fmla="*/ 247650 h 508000"/>
                  <a:gd name="connsiteX4" fmla="*/ 288925 w 463550"/>
                  <a:gd name="connsiteY4" fmla="*/ 381000 h 508000"/>
                  <a:gd name="connsiteX5" fmla="*/ 463550 w 463550"/>
                  <a:gd name="connsiteY5" fmla="*/ 508000 h 508000"/>
                  <a:gd name="connsiteX0" fmla="*/ 0 w 368300"/>
                  <a:gd name="connsiteY0" fmla="*/ 486 h 425936"/>
                  <a:gd name="connsiteX1" fmla="*/ 130175 w 368300"/>
                  <a:gd name="connsiteY1" fmla="*/ 19536 h 425936"/>
                  <a:gd name="connsiteX2" fmla="*/ 104775 w 368300"/>
                  <a:gd name="connsiteY2" fmla="*/ 146536 h 425936"/>
                  <a:gd name="connsiteX3" fmla="*/ 219075 w 368300"/>
                  <a:gd name="connsiteY3" fmla="*/ 165586 h 425936"/>
                  <a:gd name="connsiteX4" fmla="*/ 193675 w 368300"/>
                  <a:gd name="connsiteY4" fmla="*/ 298936 h 425936"/>
                  <a:gd name="connsiteX5" fmla="*/ 368300 w 368300"/>
                  <a:gd name="connsiteY5" fmla="*/ 425936 h 425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8300" h="425936">
                    <a:moveTo>
                      <a:pt x="0" y="486"/>
                    </a:moveTo>
                    <a:cubicBezTo>
                      <a:pt x="64294" y="486"/>
                      <a:pt x="112712" y="-4806"/>
                      <a:pt x="130175" y="19536"/>
                    </a:cubicBezTo>
                    <a:cubicBezTo>
                      <a:pt x="147638" y="43878"/>
                      <a:pt x="89958" y="122194"/>
                      <a:pt x="104775" y="146536"/>
                    </a:cubicBezTo>
                    <a:cubicBezTo>
                      <a:pt x="119592" y="170878"/>
                      <a:pt x="204258" y="140186"/>
                      <a:pt x="219075" y="165586"/>
                    </a:cubicBezTo>
                    <a:cubicBezTo>
                      <a:pt x="233892" y="190986"/>
                      <a:pt x="168804" y="255544"/>
                      <a:pt x="193675" y="298936"/>
                    </a:cubicBezTo>
                    <a:cubicBezTo>
                      <a:pt x="218546" y="342328"/>
                      <a:pt x="319087" y="375929"/>
                      <a:pt x="368300" y="425936"/>
                    </a:cubicBezTo>
                  </a:path>
                </a:pathLst>
              </a:custGeom>
              <a:noFill/>
              <a:ln w="28575">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8" name="Forme libre 107">
                <a:extLst>
                  <a:ext uri="{FF2B5EF4-FFF2-40B4-BE49-F238E27FC236}">
                    <a16:creationId xmlns:a16="http://schemas.microsoft.com/office/drawing/2014/main" id="{6914BC97-3F47-5A31-CBA3-F004A3CB987B}"/>
                  </a:ext>
                </a:extLst>
              </p:cNvPr>
              <p:cNvSpPr/>
              <p:nvPr/>
            </p:nvSpPr>
            <p:spPr>
              <a:xfrm rot="2070939">
                <a:off x="2744659" y="2403261"/>
                <a:ext cx="278429" cy="247434"/>
              </a:xfrm>
              <a:custGeom>
                <a:avLst/>
                <a:gdLst>
                  <a:gd name="connsiteX0" fmla="*/ 0 w 466725"/>
                  <a:gd name="connsiteY0" fmla="*/ 0 h 469209"/>
                  <a:gd name="connsiteX1" fmla="*/ 161925 w 466725"/>
                  <a:gd name="connsiteY1" fmla="*/ 38100 h 469209"/>
                  <a:gd name="connsiteX2" fmla="*/ 200025 w 466725"/>
                  <a:gd name="connsiteY2" fmla="*/ 228600 h 469209"/>
                  <a:gd name="connsiteX3" fmla="*/ 314325 w 466725"/>
                  <a:gd name="connsiteY3" fmla="*/ 247650 h 469209"/>
                  <a:gd name="connsiteX4" fmla="*/ 361950 w 466725"/>
                  <a:gd name="connsiteY4" fmla="*/ 438150 h 469209"/>
                  <a:gd name="connsiteX5" fmla="*/ 466725 w 466725"/>
                  <a:gd name="connsiteY5" fmla="*/ 466725 h 469209"/>
                  <a:gd name="connsiteX0" fmla="*/ 0 w 466725"/>
                  <a:gd name="connsiteY0" fmla="*/ 0 h 466829"/>
                  <a:gd name="connsiteX1" fmla="*/ 161925 w 466725"/>
                  <a:gd name="connsiteY1" fmla="*/ 38100 h 466829"/>
                  <a:gd name="connsiteX2" fmla="*/ 200025 w 466725"/>
                  <a:gd name="connsiteY2" fmla="*/ 228600 h 466829"/>
                  <a:gd name="connsiteX3" fmla="*/ 314325 w 466725"/>
                  <a:gd name="connsiteY3" fmla="*/ 247650 h 466829"/>
                  <a:gd name="connsiteX4" fmla="*/ 228600 w 466725"/>
                  <a:gd name="connsiteY4" fmla="*/ 323850 h 466829"/>
                  <a:gd name="connsiteX5" fmla="*/ 466725 w 466725"/>
                  <a:gd name="connsiteY5" fmla="*/ 466725 h 466829"/>
                  <a:gd name="connsiteX0" fmla="*/ 0 w 466725"/>
                  <a:gd name="connsiteY0" fmla="*/ 0 h 466842"/>
                  <a:gd name="connsiteX1" fmla="*/ 161925 w 466725"/>
                  <a:gd name="connsiteY1" fmla="*/ 38100 h 466842"/>
                  <a:gd name="connsiteX2" fmla="*/ 200025 w 466725"/>
                  <a:gd name="connsiteY2" fmla="*/ 228600 h 466842"/>
                  <a:gd name="connsiteX3" fmla="*/ 314325 w 466725"/>
                  <a:gd name="connsiteY3" fmla="*/ 247650 h 466842"/>
                  <a:gd name="connsiteX4" fmla="*/ 228600 w 466725"/>
                  <a:gd name="connsiteY4" fmla="*/ 323850 h 466842"/>
                  <a:gd name="connsiteX5" fmla="*/ 466725 w 466725"/>
                  <a:gd name="connsiteY5" fmla="*/ 466725 h 466842"/>
                  <a:gd name="connsiteX0" fmla="*/ 0 w 466725"/>
                  <a:gd name="connsiteY0" fmla="*/ 0 h 466993"/>
                  <a:gd name="connsiteX1" fmla="*/ 161925 w 466725"/>
                  <a:gd name="connsiteY1" fmla="*/ 38100 h 466993"/>
                  <a:gd name="connsiteX2" fmla="*/ 200025 w 466725"/>
                  <a:gd name="connsiteY2" fmla="*/ 228600 h 466993"/>
                  <a:gd name="connsiteX3" fmla="*/ 314325 w 466725"/>
                  <a:gd name="connsiteY3" fmla="*/ 247650 h 466993"/>
                  <a:gd name="connsiteX4" fmla="*/ 288925 w 466725"/>
                  <a:gd name="connsiteY4" fmla="*/ 381000 h 466993"/>
                  <a:gd name="connsiteX5" fmla="*/ 466725 w 466725"/>
                  <a:gd name="connsiteY5" fmla="*/ 466725 h 466993"/>
                  <a:gd name="connsiteX0" fmla="*/ 0 w 466725"/>
                  <a:gd name="connsiteY0" fmla="*/ 0 h 467037"/>
                  <a:gd name="connsiteX1" fmla="*/ 161925 w 466725"/>
                  <a:gd name="connsiteY1" fmla="*/ 38100 h 467037"/>
                  <a:gd name="connsiteX2" fmla="*/ 200025 w 466725"/>
                  <a:gd name="connsiteY2" fmla="*/ 228600 h 467037"/>
                  <a:gd name="connsiteX3" fmla="*/ 314325 w 466725"/>
                  <a:gd name="connsiteY3" fmla="*/ 247650 h 467037"/>
                  <a:gd name="connsiteX4" fmla="*/ 288925 w 466725"/>
                  <a:gd name="connsiteY4" fmla="*/ 381000 h 467037"/>
                  <a:gd name="connsiteX5" fmla="*/ 466725 w 466725"/>
                  <a:gd name="connsiteY5" fmla="*/ 466725 h 467037"/>
                  <a:gd name="connsiteX0" fmla="*/ 0 w 463550"/>
                  <a:gd name="connsiteY0" fmla="*/ 0 h 508130"/>
                  <a:gd name="connsiteX1" fmla="*/ 161925 w 463550"/>
                  <a:gd name="connsiteY1" fmla="*/ 38100 h 508130"/>
                  <a:gd name="connsiteX2" fmla="*/ 200025 w 463550"/>
                  <a:gd name="connsiteY2" fmla="*/ 228600 h 508130"/>
                  <a:gd name="connsiteX3" fmla="*/ 314325 w 463550"/>
                  <a:gd name="connsiteY3" fmla="*/ 247650 h 508130"/>
                  <a:gd name="connsiteX4" fmla="*/ 288925 w 463550"/>
                  <a:gd name="connsiteY4" fmla="*/ 381000 h 508130"/>
                  <a:gd name="connsiteX5" fmla="*/ 463550 w 463550"/>
                  <a:gd name="connsiteY5" fmla="*/ 508000 h 508130"/>
                  <a:gd name="connsiteX0" fmla="*/ 0 w 463550"/>
                  <a:gd name="connsiteY0" fmla="*/ 0 h 508000"/>
                  <a:gd name="connsiteX1" fmla="*/ 161925 w 463550"/>
                  <a:gd name="connsiteY1" fmla="*/ 38100 h 508000"/>
                  <a:gd name="connsiteX2" fmla="*/ 200025 w 463550"/>
                  <a:gd name="connsiteY2" fmla="*/ 228600 h 508000"/>
                  <a:gd name="connsiteX3" fmla="*/ 314325 w 463550"/>
                  <a:gd name="connsiteY3" fmla="*/ 247650 h 508000"/>
                  <a:gd name="connsiteX4" fmla="*/ 288925 w 463550"/>
                  <a:gd name="connsiteY4" fmla="*/ 381000 h 508000"/>
                  <a:gd name="connsiteX5" fmla="*/ 463550 w 463550"/>
                  <a:gd name="connsiteY5" fmla="*/ 508000 h 508000"/>
                  <a:gd name="connsiteX0" fmla="*/ 0 w 463550"/>
                  <a:gd name="connsiteY0" fmla="*/ 12402 h 520402"/>
                  <a:gd name="connsiteX1" fmla="*/ 203200 w 463550"/>
                  <a:gd name="connsiteY1" fmla="*/ 18752 h 520402"/>
                  <a:gd name="connsiteX2" fmla="*/ 200025 w 463550"/>
                  <a:gd name="connsiteY2" fmla="*/ 241002 h 520402"/>
                  <a:gd name="connsiteX3" fmla="*/ 314325 w 463550"/>
                  <a:gd name="connsiteY3" fmla="*/ 260052 h 520402"/>
                  <a:gd name="connsiteX4" fmla="*/ 288925 w 463550"/>
                  <a:gd name="connsiteY4" fmla="*/ 393402 h 520402"/>
                  <a:gd name="connsiteX5" fmla="*/ 463550 w 463550"/>
                  <a:gd name="connsiteY5" fmla="*/ 520402 h 520402"/>
                  <a:gd name="connsiteX0" fmla="*/ 0 w 463550"/>
                  <a:gd name="connsiteY0" fmla="*/ 0 h 508000"/>
                  <a:gd name="connsiteX1" fmla="*/ 225425 w 463550"/>
                  <a:gd name="connsiteY1" fmla="*/ 101600 h 508000"/>
                  <a:gd name="connsiteX2" fmla="*/ 200025 w 463550"/>
                  <a:gd name="connsiteY2" fmla="*/ 228600 h 508000"/>
                  <a:gd name="connsiteX3" fmla="*/ 314325 w 463550"/>
                  <a:gd name="connsiteY3" fmla="*/ 247650 h 508000"/>
                  <a:gd name="connsiteX4" fmla="*/ 288925 w 463550"/>
                  <a:gd name="connsiteY4" fmla="*/ 381000 h 508000"/>
                  <a:gd name="connsiteX5" fmla="*/ 463550 w 463550"/>
                  <a:gd name="connsiteY5" fmla="*/ 508000 h 508000"/>
                  <a:gd name="connsiteX0" fmla="*/ 0 w 368300"/>
                  <a:gd name="connsiteY0" fmla="*/ 486 h 425936"/>
                  <a:gd name="connsiteX1" fmla="*/ 130175 w 368300"/>
                  <a:gd name="connsiteY1" fmla="*/ 19536 h 425936"/>
                  <a:gd name="connsiteX2" fmla="*/ 104775 w 368300"/>
                  <a:gd name="connsiteY2" fmla="*/ 146536 h 425936"/>
                  <a:gd name="connsiteX3" fmla="*/ 219075 w 368300"/>
                  <a:gd name="connsiteY3" fmla="*/ 165586 h 425936"/>
                  <a:gd name="connsiteX4" fmla="*/ 193675 w 368300"/>
                  <a:gd name="connsiteY4" fmla="*/ 298936 h 425936"/>
                  <a:gd name="connsiteX5" fmla="*/ 368300 w 368300"/>
                  <a:gd name="connsiteY5" fmla="*/ 425936 h 425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8300" h="425936">
                    <a:moveTo>
                      <a:pt x="0" y="486"/>
                    </a:moveTo>
                    <a:cubicBezTo>
                      <a:pt x="64294" y="486"/>
                      <a:pt x="112712" y="-4806"/>
                      <a:pt x="130175" y="19536"/>
                    </a:cubicBezTo>
                    <a:cubicBezTo>
                      <a:pt x="147638" y="43878"/>
                      <a:pt x="89958" y="122194"/>
                      <a:pt x="104775" y="146536"/>
                    </a:cubicBezTo>
                    <a:cubicBezTo>
                      <a:pt x="119592" y="170878"/>
                      <a:pt x="204258" y="140186"/>
                      <a:pt x="219075" y="165586"/>
                    </a:cubicBezTo>
                    <a:cubicBezTo>
                      <a:pt x="233892" y="190986"/>
                      <a:pt x="168804" y="255544"/>
                      <a:pt x="193675" y="298936"/>
                    </a:cubicBezTo>
                    <a:cubicBezTo>
                      <a:pt x="218546" y="342328"/>
                      <a:pt x="319087" y="375929"/>
                      <a:pt x="368300" y="425936"/>
                    </a:cubicBezTo>
                  </a:path>
                </a:pathLst>
              </a:custGeom>
              <a:noFill/>
              <a:ln w="28575">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9" name="Forme libre 108">
                <a:extLst>
                  <a:ext uri="{FF2B5EF4-FFF2-40B4-BE49-F238E27FC236}">
                    <a16:creationId xmlns:a16="http://schemas.microsoft.com/office/drawing/2014/main" id="{20A31A37-7FA7-6CD7-228D-5E3245C2A6E4}"/>
                  </a:ext>
                </a:extLst>
              </p:cNvPr>
              <p:cNvSpPr/>
              <p:nvPr/>
            </p:nvSpPr>
            <p:spPr>
              <a:xfrm rot="12925576">
                <a:off x="1737981" y="5378482"/>
                <a:ext cx="210058" cy="235698"/>
              </a:xfrm>
              <a:custGeom>
                <a:avLst/>
                <a:gdLst>
                  <a:gd name="connsiteX0" fmla="*/ 0 w 466725"/>
                  <a:gd name="connsiteY0" fmla="*/ 0 h 469209"/>
                  <a:gd name="connsiteX1" fmla="*/ 161925 w 466725"/>
                  <a:gd name="connsiteY1" fmla="*/ 38100 h 469209"/>
                  <a:gd name="connsiteX2" fmla="*/ 200025 w 466725"/>
                  <a:gd name="connsiteY2" fmla="*/ 228600 h 469209"/>
                  <a:gd name="connsiteX3" fmla="*/ 314325 w 466725"/>
                  <a:gd name="connsiteY3" fmla="*/ 247650 h 469209"/>
                  <a:gd name="connsiteX4" fmla="*/ 361950 w 466725"/>
                  <a:gd name="connsiteY4" fmla="*/ 438150 h 469209"/>
                  <a:gd name="connsiteX5" fmla="*/ 466725 w 466725"/>
                  <a:gd name="connsiteY5" fmla="*/ 466725 h 469209"/>
                  <a:gd name="connsiteX0" fmla="*/ 0 w 466725"/>
                  <a:gd name="connsiteY0" fmla="*/ 0 h 466829"/>
                  <a:gd name="connsiteX1" fmla="*/ 161925 w 466725"/>
                  <a:gd name="connsiteY1" fmla="*/ 38100 h 466829"/>
                  <a:gd name="connsiteX2" fmla="*/ 200025 w 466725"/>
                  <a:gd name="connsiteY2" fmla="*/ 228600 h 466829"/>
                  <a:gd name="connsiteX3" fmla="*/ 314325 w 466725"/>
                  <a:gd name="connsiteY3" fmla="*/ 247650 h 466829"/>
                  <a:gd name="connsiteX4" fmla="*/ 228600 w 466725"/>
                  <a:gd name="connsiteY4" fmla="*/ 323850 h 466829"/>
                  <a:gd name="connsiteX5" fmla="*/ 466725 w 466725"/>
                  <a:gd name="connsiteY5" fmla="*/ 466725 h 466829"/>
                  <a:gd name="connsiteX0" fmla="*/ 0 w 466725"/>
                  <a:gd name="connsiteY0" fmla="*/ 0 h 466842"/>
                  <a:gd name="connsiteX1" fmla="*/ 161925 w 466725"/>
                  <a:gd name="connsiteY1" fmla="*/ 38100 h 466842"/>
                  <a:gd name="connsiteX2" fmla="*/ 200025 w 466725"/>
                  <a:gd name="connsiteY2" fmla="*/ 228600 h 466842"/>
                  <a:gd name="connsiteX3" fmla="*/ 314325 w 466725"/>
                  <a:gd name="connsiteY3" fmla="*/ 247650 h 466842"/>
                  <a:gd name="connsiteX4" fmla="*/ 228600 w 466725"/>
                  <a:gd name="connsiteY4" fmla="*/ 323850 h 466842"/>
                  <a:gd name="connsiteX5" fmla="*/ 466725 w 466725"/>
                  <a:gd name="connsiteY5" fmla="*/ 466725 h 466842"/>
                  <a:gd name="connsiteX0" fmla="*/ 0 w 466725"/>
                  <a:gd name="connsiteY0" fmla="*/ 0 h 466993"/>
                  <a:gd name="connsiteX1" fmla="*/ 161925 w 466725"/>
                  <a:gd name="connsiteY1" fmla="*/ 38100 h 466993"/>
                  <a:gd name="connsiteX2" fmla="*/ 200025 w 466725"/>
                  <a:gd name="connsiteY2" fmla="*/ 228600 h 466993"/>
                  <a:gd name="connsiteX3" fmla="*/ 314325 w 466725"/>
                  <a:gd name="connsiteY3" fmla="*/ 247650 h 466993"/>
                  <a:gd name="connsiteX4" fmla="*/ 288925 w 466725"/>
                  <a:gd name="connsiteY4" fmla="*/ 381000 h 466993"/>
                  <a:gd name="connsiteX5" fmla="*/ 466725 w 466725"/>
                  <a:gd name="connsiteY5" fmla="*/ 466725 h 466993"/>
                  <a:gd name="connsiteX0" fmla="*/ 0 w 466725"/>
                  <a:gd name="connsiteY0" fmla="*/ 0 h 467037"/>
                  <a:gd name="connsiteX1" fmla="*/ 161925 w 466725"/>
                  <a:gd name="connsiteY1" fmla="*/ 38100 h 467037"/>
                  <a:gd name="connsiteX2" fmla="*/ 200025 w 466725"/>
                  <a:gd name="connsiteY2" fmla="*/ 228600 h 467037"/>
                  <a:gd name="connsiteX3" fmla="*/ 314325 w 466725"/>
                  <a:gd name="connsiteY3" fmla="*/ 247650 h 467037"/>
                  <a:gd name="connsiteX4" fmla="*/ 288925 w 466725"/>
                  <a:gd name="connsiteY4" fmla="*/ 381000 h 467037"/>
                  <a:gd name="connsiteX5" fmla="*/ 466725 w 466725"/>
                  <a:gd name="connsiteY5" fmla="*/ 466725 h 467037"/>
                  <a:gd name="connsiteX0" fmla="*/ 0 w 463550"/>
                  <a:gd name="connsiteY0" fmla="*/ 0 h 508130"/>
                  <a:gd name="connsiteX1" fmla="*/ 161925 w 463550"/>
                  <a:gd name="connsiteY1" fmla="*/ 38100 h 508130"/>
                  <a:gd name="connsiteX2" fmla="*/ 200025 w 463550"/>
                  <a:gd name="connsiteY2" fmla="*/ 228600 h 508130"/>
                  <a:gd name="connsiteX3" fmla="*/ 314325 w 463550"/>
                  <a:gd name="connsiteY3" fmla="*/ 247650 h 508130"/>
                  <a:gd name="connsiteX4" fmla="*/ 288925 w 463550"/>
                  <a:gd name="connsiteY4" fmla="*/ 381000 h 508130"/>
                  <a:gd name="connsiteX5" fmla="*/ 463550 w 463550"/>
                  <a:gd name="connsiteY5" fmla="*/ 508000 h 508130"/>
                  <a:gd name="connsiteX0" fmla="*/ 0 w 463550"/>
                  <a:gd name="connsiteY0" fmla="*/ 0 h 508000"/>
                  <a:gd name="connsiteX1" fmla="*/ 161925 w 463550"/>
                  <a:gd name="connsiteY1" fmla="*/ 38100 h 508000"/>
                  <a:gd name="connsiteX2" fmla="*/ 200025 w 463550"/>
                  <a:gd name="connsiteY2" fmla="*/ 228600 h 508000"/>
                  <a:gd name="connsiteX3" fmla="*/ 314325 w 463550"/>
                  <a:gd name="connsiteY3" fmla="*/ 247650 h 508000"/>
                  <a:gd name="connsiteX4" fmla="*/ 288925 w 463550"/>
                  <a:gd name="connsiteY4" fmla="*/ 381000 h 508000"/>
                  <a:gd name="connsiteX5" fmla="*/ 463550 w 463550"/>
                  <a:gd name="connsiteY5" fmla="*/ 508000 h 508000"/>
                  <a:gd name="connsiteX0" fmla="*/ 0 w 463550"/>
                  <a:gd name="connsiteY0" fmla="*/ 12402 h 520402"/>
                  <a:gd name="connsiteX1" fmla="*/ 203200 w 463550"/>
                  <a:gd name="connsiteY1" fmla="*/ 18752 h 520402"/>
                  <a:gd name="connsiteX2" fmla="*/ 200025 w 463550"/>
                  <a:gd name="connsiteY2" fmla="*/ 241002 h 520402"/>
                  <a:gd name="connsiteX3" fmla="*/ 314325 w 463550"/>
                  <a:gd name="connsiteY3" fmla="*/ 260052 h 520402"/>
                  <a:gd name="connsiteX4" fmla="*/ 288925 w 463550"/>
                  <a:gd name="connsiteY4" fmla="*/ 393402 h 520402"/>
                  <a:gd name="connsiteX5" fmla="*/ 463550 w 463550"/>
                  <a:gd name="connsiteY5" fmla="*/ 520402 h 520402"/>
                  <a:gd name="connsiteX0" fmla="*/ 0 w 463550"/>
                  <a:gd name="connsiteY0" fmla="*/ 0 h 508000"/>
                  <a:gd name="connsiteX1" fmla="*/ 225425 w 463550"/>
                  <a:gd name="connsiteY1" fmla="*/ 101600 h 508000"/>
                  <a:gd name="connsiteX2" fmla="*/ 200025 w 463550"/>
                  <a:gd name="connsiteY2" fmla="*/ 228600 h 508000"/>
                  <a:gd name="connsiteX3" fmla="*/ 314325 w 463550"/>
                  <a:gd name="connsiteY3" fmla="*/ 247650 h 508000"/>
                  <a:gd name="connsiteX4" fmla="*/ 288925 w 463550"/>
                  <a:gd name="connsiteY4" fmla="*/ 381000 h 508000"/>
                  <a:gd name="connsiteX5" fmla="*/ 463550 w 463550"/>
                  <a:gd name="connsiteY5" fmla="*/ 508000 h 508000"/>
                  <a:gd name="connsiteX0" fmla="*/ 0 w 368300"/>
                  <a:gd name="connsiteY0" fmla="*/ 486 h 425936"/>
                  <a:gd name="connsiteX1" fmla="*/ 130175 w 368300"/>
                  <a:gd name="connsiteY1" fmla="*/ 19536 h 425936"/>
                  <a:gd name="connsiteX2" fmla="*/ 104775 w 368300"/>
                  <a:gd name="connsiteY2" fmla="*/ 146536 h 425936"/>
                  <a:gd name="connsiteX3" fmla="*/ 219075 w 368300"/>
                  <a:gd name="connsiteY3" fmla="*/ 165586 h 425936"/>
                  <a:gd name="connsiteX4" fmla="*/ 193675 w 368300"/>
                  <a:gd name="connsiteY4" fmla="*/ 298936 h 425936"/>
                  <a:gd name="connsiteX5" fmla="*/ 368300 w 368300"/>
                  <a:gd name="connsiteY5" fmla="*/ 425936 h 425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8300" h="425936">
                    <a:moveTo>
                      <a:pt x="0" y="486"/>
                    </a:moveTo>
                    <a:cubicBezTo>
                      <a:pt x="64294" y="486"/>
                      <a:pt x="112712" y="-4806"/>
                      <a:pt x="130175" y="19536"/>
                    </a:cubicBezTo>
                    <a:cubicBezTo>
                      <a:pt x="147638" y="43878"/>
                      <a:pt x="89958" y="122194"/>
                      <a:pt x="104775" y="146536"/>
                    </a:cubicBezTo>
                    <a:cubicBezTo>
                      <a:pt x="119592" y="170878"/>
                      <a:pt x="204258" y="140186"/>
                      <a:pt x="219075" y="165586"/>
                    </a:cubicBezTo>
                    <a:cubicBezTo>
                      <a:pt x="233892" y="190986"/>
                      <a:pt x="168804" y="255544"/>
                      <a:pt x="193675" y="298936"/>
                    </a:cubicBezTo>
                    <a:cubicBezTo>
                      <a:pt x="218546" y="342328"/>
                      <a:pt x="319087" y="375929"/>
                      <a:pt x="368300" y="425936"/>
                    </a:cubicBezTo>
                  </a:path>
                </a:pathLst>
              </a:custGeom>
              <a:noFill/>
              <a:ln w="28575">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0" name="Forme libre 109">
                <a:extLst>
                  <a:ext uri="{FF2B5EF4-FFF2-40B4-BE49-F238E27FC236}">
                    <a16:creationId xmlns:a16="http://schemas.microsoft.com/office/drawing/2014/main" id="{90D74EFC-141F-E0C1-5D69-B6A3932AF09C}"/>
                  </a:ext>
                </a:extLst>
              </p:cNvPr>
              <p:cNvSpPr/>
              <p:nvPr/>
            </p:nvSpPr>
            <p:spPr>
              <a:xfrm rot="12925576">
                <a:off x="3343640" y="5369691"/>
                <a:ext cx="191334" cy="215814"/>
              </a:xfrm>
              <a:custGeom>
                <a:avLst/>
                <a:gdLst>
                  <a:gd name="connsiteX0" fmla="*/ 0 w 466725"/>
                  <a:gd name="connsiteY0" fmla="*/ 0 h 469209"/>
                  <a:gd name="connsiteX1" fmla="*/ 161925 w 466725"/>
                  <a:gd name="connsiteY1" fmla="*/ 38100 h 469209"/>
                  <a:gd name="connsiteX2" fmla="*/ 200025 w 466725"/>
                  <a:gd name="connsiteY2" fmla="*/ 228600 h 469209"/>
                  <a:gd name="connsiteX3" fmla="*/ 314325 w 466725"/>
                  <a:gd name="connsiteY3" fmla="*/ 247650 h 469209"/>
                  <a:gd name="connsiteX4" fmla="*/ 361950 w 466725"/>
                  <a:gd name="connsiteY4" fmla="*/ 438150 h 469209"/>
                  <a:gd name="connsiteX5" fmla="*/ 466725 w 466725"/>
                  <a:gd name="connsiteY5" fmla="*/ 466725 h 469209"/>
                  <a:gd name="connsiteX0" fmla="*/ 0 w 466725"/>
                  <a:gd name="connsiteY0" fmla="*/ 0 h 466829"/>
                  <a:gd name="connsiteX1" fmla="*/ 161925 w 466725"/>
                  <a:gd name="connsiteY1" fmla="*/ 38100 h 466829"/>
                  <a:gd name="connsiteX2" fmla="*/ 200025 w 466725"/>
                  <a:gd name="connsiteY2" fmla="*/ 228600 h 466829"/>
                  <a:gd name="connsiteX3" fmla="*/ 314325 w 466725"/>
                  <a:gd name="connsiteY3" fmla="*/ 247650 h 466829"/>
                  <a:gd name="connsiteX4" fmla="*/ 228600 w 466725"/>
                  <a:gd name="connsiteY4" fmla="*/ 323850 h 466829"/>
                  <a:gd name="connsiteX5" fmla="*/ 466725 w 466725"/>
                  <a:gd name="connsiteY5" fmla="*/ 466725 h 466829"/>
                  <a:gd name="connsiteX0" fmla="*/ 0 w 466725"/>
                  <a:gd name="connsiteY0" fmla="*/ 0 h 466842"/>
                  <a:gd name="connsiteX1" fmla="*/ 161925 w 466725"/>
                  <a:gd name="connsiteY1" fmla="*/ 38100 h 466842"/>
                  <a:gd name="connsiteX2" fmla="*/ 200025 w 466725"/>
                  <a:gd name="connsiteY2" fmla="*/ 228600 h 466842"/>
                  <a:gd name="connsiteX3" fmla="*/ 314325 w 466725"/>
                  <a:gd name="connsiteY3" fmla="*/ 247650 h 466842"/>
                  <a:gd name="connsiteX4" fmla="*/ 228600 w 466725"/>
                  <a:gd name="connsiteY4" fmla="*/ 323850 h 466842"/>
                  <a:gd name="connsiteX5" fmla="*/ 466725 w 466725"/>
                  <a:gd name="connsiteY5" fmla="*/ 466725 h 466842"/>
                  <a:gd name="connsiteX0" fmla="*/ 0 w 466725"/>
                  <a:gd name="connsiteY0" fmla="*/ 0 h 466993"/>
                  <a:gd name="connsiteX1" fmla="*/ 161925 w 466725"/>
                  <a:gd name="connsiteY1" fmla="*/ 38100 h 466993"/>
                  <a:gd name="connsiteX2" fmla="*/ 200025 w 466725"/>
                  <a:gd name="connsiteY2" fmla="*/ 228600 h 466993"/>
                  <a:gd name="connsiteX3" fmla="*/ 314325 w 466725"/>
                  <a:gd name="connsiteY3" fmla="*/ 247650 h 466993"/>
                  <a:gd name="connsiteX4" fmla="*/ 288925 w 466725"/>
                  <a:gd name="connsiteY4" fmla="*/ 381000 h 466993"/>
                  <a:gd name="connsiteX5" fmla="*/ 466725 w 466725"/>
                  <a:gd name="connsiteY5" fmla="*/ 466725 h 466993"/>
                  <a:gd name="connsiteX0" fmla="*/ 0 w 466725"/>
                  <a:gd name="connsiteY0" fmla="*/ 0 h 467037"/>
                  <a:gd name="connsiteX1" fmla="*/ 161925 w 466725"/>
                  <a:gd name="connsiteY1" fmla="*/ 38100 h 467037"/>
                  <a:gd name="connsiteX2" fmla="*/ 200025 w 466725"/>
                  <a:gd name="connsiteY2" fmla="*/ 228600 h 467037"/>
                  <a:gd name="connsiteX3" fmla="*/ 314325 w 466725"/>
                  <a:gd name="connsiteY3" fmla="*/ 247650 h 467037"/>
                  <a:gd name="connsiteX4" fmla="*/ 288925 w 466725"/>
                  <a:gd name="connsiteY4" fmla="*/ 381000 h 467037"/>
                  <a:gd name="connsiteX5" fmla="*/ 466725 w 466725"/>
                  <a:gd name="connsiteY5" fmla="*/ 466725 h 467037"/>
                  <a:gd name="connsiteX0" fmla="*/ 0 w 463550"/>
                  <a:gd name="connsiteY0" fmla="*/ 0 h 508130"/>
                  <a:gd name="connsiteX1" fmla="*/ 161925 w 463550"/>
                  <a:gd name="connsiteY1" fmla="*/ 38100 h 508130"/>
                  <a:gd name="connsiteX2" fmla="*/ 200025 w 463550"/>
                  <a:gd name="connsiteY2" fmla="*/ 228600 h 508130"/>
                  <a:gd name="connsiteX3" fmla="*/ 314325 w 463550"/>
                  <a:gd name="connsiteY3" fmla="*/ 247650 h 508130"/>
                  <a:gd name="connsiteX4" fmla="*/ 288925 w 463550"/>
                  <a:gd name="connsiteY4" fmla="*/ 381000 h 508130"/>
                  <a:gd name="connsiteX5" fmla="*/ 463550 w 463550"/>
                  <a:gd name="connsiteY5" fmla="*/ 508000 h 508130"/>
                  <a:gd name="connsiteX0" fmla="*/ 0 w 463550"/>
                  <a:gd name="connsiteY0" fmla="*/ 0 h 508000"/>
                  <a:gd name="connsiteX1" fmla="*/ 161925 w 463550"/>
                  <a:gd name="connsiteY1" fmla="*/ 38100 h 508000"/>
                  <a:gd name="connsiteX2" fmla="*/ 200025 w 463550"/>
                  <a:gd name="connsiteY2" fmla="*/ 228600 h 508000"/>
                  <a:gd name="connsiteX3" fmla="*/ 314325 w 463550"/>
                  <a:gd name="connsiteY3" fmla="*/ 247650 h 508000"/>
                  <a:gd name="connsiteX4" fmla="*/ 288925 w 463550"/>
                  <a:gd name="connsiteY4" fmla="*/ 381000 h 508000"/>
                  <a:gd name="connsiteX5" fmla="*/ 463550 w 463550"/>
                  <a:gd name="connsiteY5" fmla="*/ 508000 h 508000"/>
                  <a:gd name="connsiteX0" fmla="*/ 0 w 463550"/>
                  <a:gd name="connsiteY0" fmla="*/ 12402 h 520402"/>
                  <a:gd name="connsiteX1" fmla="*/ 203200 w 463550"/>
                  <a:gd name="connsiteY1" fmla="*/ 18752 h 520402"/>
                  <a:gd name="connsiteX2" fmla="*/ 200025 w 463550"/>
                  <a:gd name="connsiteY2" fmla="*/ 241002 h 520402"/>
                  <a:gd name="connsiteX3" fmla="*/ 314325 w 463550"/>
                  <a:gd name="connsiteY3" fmla="*/ 260052 h 520402"/>
                  <a:gd name="connsiteX4" fmla="*/ 288925 w 463550"/>
                  <a:gd name="connsiteY4" fmla="*/ 393402 h 520402"/>
                  <a:gd name="connsiteX5" fmla="*/ 463550 w 463550"/>
                  <a:gd name="connsiteY5" fmla="*/ 520402 h 520402"/>
                  <a:gd name="connsiteX0" fmla="*/ 0 w 463550"/>
                  <a:gd name="connsiteY0" fmla="*/ 0 h 508000"/>
                  <a:gd name="connsiteX1" fmla="*/ 225425 w 463550"/>
                  <a:gd name="connsiteY1" fmla="*/ 101600 h 508000"/>
                  <a:gd name="connsiteX2" fmla="*/ 200025 w 463550"/>
                  <a:gd name="connsiteY2" fmla="*/ 228600 h 508000"/>
                  <a:gd name="connsiteX3" fmla="*/ 314325 w 463550"/>
                  <a:gd name="connsiteY3" fmla="*/ 247650 h 508000"/>
                  <a:gd name="connsiteX4" fmla="*/ 288925 w 463550"/>
                  <a:gd name="connsiteY4" fmla="*/ 381000 h 508000"/>
                  <a:gd name="connsiteX5" fmla="*/ 463550 w 463550"/>
                  <a:gd name="connsiteY5" fmla="*/ 508000 h 508000"/>
                  <a:gd name="connsiteX0" fmla="*/ 0 w 368300"/>
                  <a:gd name="connsiteY0" fmla="*/ 486 h 425936"/>
                  <a:gd name="connsiteX1" fmla="*/ 130175 w 368300"/>
                  <a:gd name="connsiteY1" fmla="*/ 19536 h 425936"/>
                  <a:gd name="connsiteX2" fmla="*/ 104775 w 368300"/>
                  <a:gd name="connsiteY2" fmla="*/ 146536 h 425936"/>
                  <a:gd name="connsiteX3" fmla="*/ 219075 w 368300"/>
                  <a:gd name="connsiteY3" fmla="*/ 165586 h 425936"/>
                  <a:gd name="connsiteX4" fmla="*/ 193675 w 368300"/>
                  <a:gd name="connsiteY4" fmla="*/ 298936 h 425936"/>
                  <a:gd name="connsiteX5" fmla="*/ 368300 w 368300"/>
                  <a:gd name="connsiteY5" fmla="*/ 425936 h 425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8300" h="425936">
                    <a:moveTo>
                      <a:pt x="0" y="486"/>
                    </a:moveTo>
                    <a:cubicBezTo>
                      <a:pt x="64294" y="486"/>
                      <a:pt x="112712" y="-4806"/>
                      <a:pt x="130175" y="19536"/>
                    </a:cubicBezTo>
                    <a:cubicBezTo>
                      <a:pt x="147638" y="43878"/>
                      <a:pt x="89958" y="122194"/>
                      <a:pt x="104775" y="146536"/>
                    </a:cubicBezTo>
                    <a:cubicBezTo>
                      <a:pt x="119592" y="170878"/>
                      <a:pt x="204258" y="140186"/>
                      <a:pt x="219075" y="165586"/>
                    </a:cubicBezTo>
                    <a:cubicBezTo>
                      <a:pt x="233892" y="190986"/>
                      <a:pt x="168804" y="255544"/>
                      <a:pt x="193675" y="298936"/>
                    </a:cubicBezTo>
                    <a:cubicBezTo>
                      <a:pt x="218546" y="342328"/>
                      <a:pt x="319087" y="375929"/>
                      <a:pt x="368300" y="425936"/>
                    </a:cubicBezTo>
                  </a:path>
                </a:pathLst>
              </a:custGeom>
              <a:noFill/>
              <a:ln w="28575">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1" name="Forme libre 110">
                <a:extLst>
                  <a:ext uri="{FF2B5EF4-FFF2-40B4-BE49-F238E27FC236}">
                    <a16:creationId xmlns:a16="http://schemas.microsoft.com/office/drawing/2014/main" id="{E0B1A35C-8B94-5C17-D33F-F7078CD246F7}"/>
                  </a:ext>
                </a:extLst>
              </p:cNvPr>
              <p:cNvSpPr/>
              <p:nvPr/>
            </p:nvSpPr>
            <p:spPr>
              <a:xfrm rot="12925576">
                <a:off x="4667589" y="5354892"/>
                <a:ext cx="219480" cy="208538"/>
              </a:xfrm>
              <a:custGeom>
                <a:avLst/>
                <a:gdLst>
                  <a:gd name="connsiteX0" fmla="*/ 0 w 466725"/>
                  <a:gd name="connsiteY0" fmla="*/ 0 h 469209"/>
                  <a:gd name="connsiteX1" fmla="*/ 161925 w 466725"/>
                  <a:gd name="connsiteY1" fmla="*/ 38100 h 469209"/>
                  <a:gd name="connsiteX2" fmla="*/ 200025 w 466725"/>
                  <a:gd name="connsiteY2" fmla="*/ 228600 h 469209"/>
                  <a:gd name="connsiteX3" fmla="*/ 314325 w 466725"/>
                  <a:gd name="connsiteY3" fmla="*/ 247650 h 469209"/>
                  <a:gd name="connsiteX4" fmla="*/ 361950 w 466725"/>
                  <a:gd name="connsiteY4" fmla="*/ 438150 h 469209"/>
                  <a:gd name="connsiteX5" fmla="*/ 466725 w 466725"/>
                  <a:gd name="connsiteY5" fmla="*/ 466725 h 469209"/>
                  <a:gd name="connsiteX0" fmla="*/ 0 w 466725"/>
                  <a:gd name="connsiteY0" fmla="*/ 0 h 466829"/>
                  <a:gd name="connsiteX1" fmla="*/ 161925 w 466725"/>
                  <a:gd name="connsiteY1" fmla="*/ 38100 h 466829"/>
                  <a:gd name="connsiteX2" fmla="*/ 200025 w 466725"/>
                  <a:gd name="connsiteY2" fmla="*/ 228600 h 466829"/>
                  <a:gd name="connsiteX3" fmla="*/ 314325 w 466725"/>
                  <a:gd name="connsiteY3" fmla="*/ 247650 h 466829"/>
                  <a:gd name="connsiteX4" fmla="*/ 228600 w 466725"/>
                  <a:gd name="connsiteY4" fmla="*/ 323850 h 466829"/>
                  <a:gd name="connsiteX5" fmla="*/ 466725 w 466725"/>
                  <a:gd name="connsiteY5" fmla="*/ 466725 h 466829"/>
                  <a:gd name="connsiteX0" fmla="*/ 0 w 466725"/>
                  <a:gd name="connsiteY0" fmla="*/ 0 h 466842"/>
                  <a:gd name="connsiteX1" fmla="*/ 161925 w 466725"/>
                  <a:gd name="connsiteY1" fmla="*/ 38100 h 466842"/>
                  <a:gd name="connsiteX2" fmla="*/ 200025 w 466725"/>
                  <a:gd name="connsiteY2" fmla="*/ 228600 h 466842"/>
                  <a:gd name="connsiteX3" fmla="*/ 314325 w 466725"/>
                  <a:gd name="connsiteY3" fmla="*/ 247650 h 466842"/>
                  <a:gd name="connsiteX4" fmla="*/ 228600 w 466725"/>
                  <a:gd name="connsiteY4" fmla="*/ 323850 h 466842"/>
                  <a:gd name="connsiteX5" fmla="*/ 466725 w 466725"/>
                  <a:gd name="connsiteY5" fmla="*/ 466725 h 466842"/>
                  <a:gd name="connsiteX0" fmla="*/ 0 w 466725"/>
                  <a:gd name="connsiteY0" fmla="*/ 0 h 466993"/>
                  <a:gd name="connsiteX1" fmla="*/ 161925 w 466725"/>
                  <a:gd name="connsiteY1" fmla="*/ 38100 h 466993"/>
                  <a:gd name="connsiteX2" fmla="*/ 200025 w 466725"/>
                  <a:gd name="connsiteY2" fmla="*/ 228600 h 466993"/>
                  <a:gd name="connsiteX3" fmla="*/ 314325 w 466725"/>
                  <a:gd name="connsiteY3" fmla="*/ 247650 h 466993"/>
                  <a:gd name="connsiteX4" fmla="*/ 288925 w 466725"/>
                  <a:gd name="connsiteY4" fmla="*/ 381000 h 466993"/>
                  <a:gd name="connsiteX5" fmla="*/ 466725 w 466725"/>
                  <a:gd name="connsiteY5" fmla="*/ 466725 h 466993"/>
                  <a:gd name="connsiteX0" fmla="*/ 0 w 466725"/>
                  <a:gd name="connsiteY0" fmla="*/ 0 h 467037"/>
                  <a:gd name="connsiteX1" fmla="*/ 161925 w 466725"/>
                  <a:gd name="connsiteY1" fmla="*/ 38100 h 467037"/>
                  <a:gd name="connsiteX2" fmla="*/ 200025 w 466725"/>
                  <a:gd name="connsiteY2" fmla="*/ 228600 h 467037"/>
                  <a:gd name="connsiteX3" fmla="*/ 314325 w 466725"/>
                  <a:gd name="connsiteY3" fmla="*/ 247650 h 467037"/>
                  <a:gd name="connsiteX4" fmla="*/ 288925 w 466725"/>
                  <a:gd name="connsiteY4" fmla="*/ 381000 h 467037"/>
                  <a:gd name="connsiteX5" fmla="*/ 466725 w 466725"/>
                  <a:gd name="connsiteY5" fmla="*/ 466725 h 467037"/>
                  <a:gd name="connsiteX0" fmla="*/ 0 w 463550"/>
                  <a:gd name="connsiteY0" fmla="*/ 0 h 508130"/>
                  <a:gd name="connsiteX1" fmla="*/ 161925 w 463550"/>
                  <a:gd name="connsiteY1" fmla="*/ 38100 h 508130"/>
                  <a:gd name="connsiteX2" fmla="*/ 200025 w 463550"/>
                  <a:gd name="connsiteY2" fmla="*/ 228600 h 508130"/>
                  <a:gd name="connsiteX3" fmla="*/ 314325 w 463550"/>
                  <a:gd name="connsiteY3" fmla="*/ 247650 h 508130"/>
                  <a:gd name="connsiteX4" fmla="*/ 288925 w 463550"/>
                  <a:gd name="connsiteY4" fmla="*/ 381000 h 508130"/>
                  <a:gd name="connsiteX5" fmla="*/ 463550 w 463550"/>
                  <a:gd name="connsiteY5" fmla="*/ 508000 h 508130"/>
                  <a:gd name="connsiteX0" fmla="*/ 0 w 463550"/>
                  <a:gd name="connsiteY0" fmla="*/ 0 h 508000"/>
                  <a:gd name="connsiteX1" fmla="*/ 161925 w 463550"/>
                  <a:gd name="connsiteY1" fmla="*/ 38100 h 508000"/>
                  <a:gd name="connsiteX2" fmla="*/ 200025 w 463550"/>
                  <a:gd name="connsiteY2" fmla="*/ 228600 h 508000"/>
                  <a:gd name="connsiteX3" fmla="*/ 314325 w 463550"/>
                  <a:gd name="connsiteY3" fmla="*/ 247650 h 508000"/>
                  <a:gd name="connsiteX4" fmla="*/ 288925 w 463550"/>
                  <a:gd name="connsiteY4" fmla="*/ 381000 h 508000"/>
                  <a:gd name="connsiteX5" fmla="*/ 463550 w 463550"/>
                  <a:gd name="connsiteY5" fmla="*/ 508000 h 508000"/>
                  <a:gd name="connsiteX0" fmla="*/ 0 w 463550"/>
                  <a:gd name="connsiteY0" fmla="*/ 12402 h 520402"/>
                  <a:gd name="connsiteX1" fmla="*/ 203200 w 463550"/>
                  <a:gd name="connsiteY1" fmla="*/ 18752 h 520402"/>
                  <a:gd name="connsiteX2" fmla="*/ 200025 w 463550"/>
                  <a:gd name="connsiteY2" fmla="*/ 241002 h 520402"/>
                  <a:gd name="connsiteX3" fmla="*/ 314325 w 463550"/>
                  <a:gd name="connsiteY3" fmla="*/ 260052 h 520402"/>
                  <a:gd name="connsiteX4" fmla="*/ 288925 w 463550"/>
                  <a:gd name="connsiteY4" fmla="*/ 393402 h 520402"/>
                  <a:gd name="connsiteX5" fmla="*/ 463550 w 463550"/>
                  <a:gd name="connsiteY5" fmla="*/ 520402 h 520402"/>
                  <a:gd name="connsiteX0" fmla="*/ 0 w 463550"/>
                  <a:gd name="connsiteY0" fmla="*/ 0 h 508000"/>
                  <a:gd name="connsiteX1" fmla="*/ 225425 w 463550"/>
                  <a:gd name="connsiteY1" fmla="*/ 101600 h 508000"/>
                  <a:gd name="connsiteX2" fmla="*/ 200025 w 463550"/>
                  <a:gd name="connsiteY2" fmla="*/ 228600 h 508000"/>
                  <a:gd name="connsiteX3" fmla="*/ 314325 w 463550"/>
                  <a:gd name="connsiteY3" fmla="*/ 247650 h 508000"/>
                  <a:gd name="connsiteX4" fmla="*/ 288925 w 463550"/>
                  <a:gd name="connsiteY4" fmla="*/ 381000 h 508000"/>
                  <a:gd name="connsiteX5" fmla="*/ 463550 w 463550"/>
                  <a:gd name="connsiteY5" fmla="*/ 508000 h 508000"/>
                  <a:gd name="connsiteX0" fmla="*/ 0 w 368300"/>
                  <a:gd name="connsiteY0" fmla="*/ 486 h 425936"/>
                  <a:gd name="connsiteX1" fmla="*/ 130175 w 368300"/>
                  <a:gd name="connsiteY1" fmla="*/ 19536 h 425936"/>
                  <a:gd name="connsiteX2" fmla="*/ 104775 w 368300"/>
                  <a:gd name="connsiteY2" fmla="*/ 146536 h 425936"/>
                  <a:gd name="connsiteX3" fmla="*/ 219075 w 368300"/>
                  <a:gd name="connsiteY3" fmla="*/ 165586 h 425936"/>
                  <a:gd name="connsiteX4" fmla="*/ 193675 w 368300"/>
                  <a:gd name="connsiteY4" fmla="*/ 298936 h 425936"/>
                  <a:gd name="connsiteX5" fmla="*/ 368300 w 368300"/>
                  <a:gd name="connsiteY5" fmla="*/ 425936 h 425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8300" h="425936">
                    <a:moveTo>
                      <a:pt x="0" y="486"/>
                    </a:moveTo>
                    <a:cubicBezTo>
                      <a:pt x="64294" y="486"/>
                      <a:pt x="112712" y="-4806"/>
                      <a:pt x="130175" y="19536"/>
                    </a:cubicBezTo>
                    <a:cubicBezTo>
                      <a:pt x="147638" y="43878"/>
                      <a:pt x="89958" y="122194"/>
                      <a:pt x="104775" y="146536"/>
                    </a:cubicBezTo>
                    <a:cubicBezTo>
                      <a:pt x="119592" y="170878"/>
                      <a:pt x="204258" y="140186"/>
                      <a:pt x="219075" y="165586"/>
                    </a:cubicBezTo>
                    <a:cubicBezTo>
                      <a:pt x="233892" y="190986"/>
                      <a:pt x="168804" y="255544"/>
                      <a:pt x="193675" y="298936"/>
                    </a:cubicBezTo>
                    <a:cubicBezTo>
                      <a:pt x="218546" y="342328"/>
                      <a:pt x="319087" y="375929"/>
                      <a:pt x="368300" y="425936"/>
                    </a:cubicBezTo>
                  </a:path>
                </a:pathLst>
              </a:custGeom>
              <a:noFill/>
              <a:ln w="28575">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FF9999"/>
                  </a:solidFill>
                </a:endParaRPr>
              </a:p>
            </p:txBody>
          </p:sp>
          <p:sp>
            <p:nvSpPr>
              <p:cNvPr id="112" name="Forme libre 111">
                <a:extLst>
                  <a:ext uri="{FF2B5EF4-FFF2-40B4-BE49-F238E27FC236}">
                    <a16:creationId xmlns:a16="http://schemas.microsoft.com/office/drawing/2014/main" id="{BC861F50-C5CC-5D12-7E6B-94A389E2AB57}"/>
                  </a:ext>
                </a:extLst>
              </p:cNvPr>
              <p:cNvSpPr/>
              <p:nvPr/>
            </p:nvSpPr>
            <p:spPr>
              <a:xfrm rot="12925576">
                <a:off x="5442628" y="5343074"/>
                <a:ext cx="178010" cy="206349"/>
              </a:xfrm>
              <a:custGeom>
                <a:avLst/>
                <a:gdLst>
                  <a:gd name="connsiteX0" fmla="*/ 0 w 466725"/>
                  <a:gd name="connsiteY0" fmla="*/ 0 h 469209"/>
                  <a:gd name="connsiteX1" fmla="*/ 161925 w 466725"/>
                  <a:gd name="connsiteY1" fmla="*/ 38100 h 469209"/>
                  <a:gd name="connsiteX2" fmla="*/ 200025 w 466725"/>
                  <a:gd name="connsiteY2" fmla="*/ 228600 h 469209"/>
                  <a:gd name="connsiteX3" fmla="*/ 314325 w 466725"/>
                  <a:gd name="connsiteY3" fmla="*/ 247650 h 469209"/>
                  <a:gd name="connsiteX4" fmla="*/ 361950 w 466725"/>
                  <a:gd name="connsiteY4" fmla="*/ 438150 h 469209"/>
                  <a:gd name="connsiteX5" fmla="*/ 466725 w 466725"/>
                  <a:gd name="connsiteY5" fmla="*/ 466725 h 469209"/>
                  <a:gd name="connsiteX0" fmla="*/ 0 w 466725"/>
                  <a:gd name="connsiteY0" fmla="*/ 0 h 466829"/>
                  <a:gd name="connsiteX1" fmla="*/ 161925 w 466725"/>
                  <a:gd name="connsiteY1" fmla="*/ 38100 h 466829"/>
                  <a:gd name="connsiteX2" fmla="*/ 200025 w 466725"/>
                  <a:gd name="connsiteY2" fmla="*/ 228600 h 466829"/>
                  <a:gd name="connsiteX3" fmla="*/ 314325 w 466725"/>
                  <a:gd name="connsiteY3" fmla="*/ 247650 h 466829"/>
                  <a:gd name="connsiteX4" fmla="*/ 228600 w 466725"/>
                  <a:gd name="connsiteY4" fmla="*/ 323850 h 466829"/>
                  <a:gd name="connsiteX5" fmla="*/ 466725 w 466725"/>
                  <a:gd name="connsiteY5" fmla="*/ 466725 h 466829"/>
                  <a:gd name="connsiteX0" fmla="*/ 0 w 466725"/>
                  <a:gd name="connsiteY0" fmla="*/ 0 h 466842"/>
                  <a:gd name="connsiteX1" fmla="*/ 161925 w 466725"/>
                  <a:gd name="connsiteY1" fmla="*/ 38100 h 466842"/>
                  <a:gd name="connsiteX2" fmla="*/ 200025 w 466725"/>
                  <a:gd name="connsiteY2" fmla="*/ 228600 h 466842"/>
                  <a:gd name="connsiteX3" fmla="*/ 314325 w 466725"/>
                  <a:gd name="connsiteY3" fmla="*/ 247650 h 466842"/>
                  <a:gd name="connsiteX4" fmla="*/ 228600 w 466725"/>
                  <a:gd name="connsiteY4" fmla="*/ 323850 h 466842"/>
                  <a:gd name="connsiteX5" fmla="*/ 466725 w 466725"/>
                  <a:gd name="connsiteY5" fmla="*/ 466725 h 466842"/>
                  <a:gd name="connsiteX0" fmla="*/ 0 w 466725"/>
                  <a:gd name="connsiteY0" fmla="*/ 0 h 466993"/>
                  <a:gd name="connsiteX1" fmla="*/ 161925 w 466725"/>
                  <a:gd name="connsiteY1" fmla="*/ 38100 h 466993"/>
                  <a:gd name="connsiteX2" fmla="*/ 200025 w 466725"/>
                  <a:gd name="connsiteY2" fmla="*/ 228600 h 466993"/>
                  <a:gd name="connsiteX3" fmla="*/ 314325 w 466725"/>
                  <a:gd name="connsiteY3" fmla="*/ 247650 h 466993"/>
                  <a:gd name="connsiteX4" fmla="*/ 288925 w 466725"/>
                  <a:gd name="connsiteY4" fmla="*/ 381000 h 466993"/>
                  <a:gd name="connsiteX5" fmla="*/ 466725 w 466725"/>
                  <a:gd name="connsiteY5" fmla="*/ 466725 h 466993"/>
                  <a:gd name="connsiteX0" fmla="*/ 0 w 466725"/>
                  <a:gd name="connsiteY0" fmla="*/ 0 h 467037"/>
                  <a:gd name="connsiteX1" fmla="*/ 161925 w 466725"/>
                  <a:gd name="connsiteY1" fmla="*/ 38100 h 467037"/>
                  <a:gd name="connsiteX2" fmla="*/ 200025 w 466725"/>
                  <a:gd name="connsiteY2" fmla="*/ 228600 h 467037"/>
                  <a:gd name="connsiteX3" fmla="*/ 314325 w 466725"/>
                  <a:gd name="connsiteY3" fmla="*/ 247650 h 467037"/>
                  <a:gd name="connsiteX4" fmla="*/ 288925 w 466725"/>
                  <a:gd name="connsiteY4" fmla="*/ 381000 h 467037"/>
                  <a:gd name="connsiteX5" fmla="*/ 466725 w 466725"/>
                  <a:gd name="connsiteY5" fmla="*/ 466725 h 467037"/>
                  <a:gd name="connsiteX0" fmla="*/ 0 w 463550"/>
                  <a:gd name="connsiteY0" fmla="*/ 0 h 508130"/>
                  <a:gd name="connsiteX1" fmla="*/ 161925 w 463550"/>
                  <a:gd name="connsiteY1" fmla="*/ 38100 h 508130"/>
                  <a:gd name="connsiteX2" fmla="*/ 200025 w 463550"/>
                  <a:gd name="connsiteY2" fmla="*/ 228600 h 508130"/>
                  <a:gd name="connsiteX3" fmla="*/ 314325 w 463550"/>
                  <a:gd name="connsiteY3" fmla="*/ 247650 h 508130"/>
                  <a:gd name="connsiteX4" fmla="*/ 288925 w 463550"/>
                  <a:gd name="connsiteY4" fmla="*/ 381000 h 508130"/>
                  <a:gd name="connsiteX5" fmla="*/ 463550 w 463550"/>
                  <a:gd name="connsiteY5" fmla="*/ 508000 h 508130"/>
                  <a:gd name="connsiteX0" fmla="*/ 0 w 463550"/>
                  <a:gd name="connsiteY0" fmla="*/ 0 h 508000"/>
                  <a:gd name="connsiteX1" fmla="*/ 161925 w 463550"/>
                  <a:gd name="connsiteY1" fmla="*/ 38100 h 508000"/>
                  <a:gd name="connsiteX2" fmla="*/ 200025 w 463550"/>
                  <a:gd name="connsiteY2" fmla="*/ 228600 h 508000"/>
                  <a:gd name="connsiteX3" fmla="*/ 314325 w 463550"/>
                  <a:gd name="connsiteY3" fmla="*/ 247650 h 508000"/>
                  <a:gd name="connsiteX4" fmla="*/ 288925 w 463550"/>
                  <a:gd name="connsiteY4" fmla="*/ 381000 h 508000"/>
                  <a:gd name="connsiteX5" fmla="*/ 463550 w 463550"/>
                  <a:gd name="connsiteY5" fmla="*/ 508000 h 508000"/>
                  <a:gd name="connsiteX0" fmla="*/ 0 w 463550"/>
                  <a:gd name="connsiteY0" fmla="*/ 12402 h 520402"/>
                  <a:gd name="connsiteX1" fmla="*/ 203200 w 463550"/>
                  <a:gd name="connsiteY1" fmla="*/ 18752 h 520402"/>
                  <a:gd name="connsiteX2" fmla="*/ 200025 w 463550"/>
                  <a:gd name="connsiteY2" fmla="*/ 241002 h 520402"/>
                  <a:gd name="connsiteX3" fmla="*/ 314325 w 463550"/>
                  <a:gd name="connsiteY3" fmla="*/ 260052 h 520402"/>
                  <a:gd name="connsiteX4" fmla="*/ 288925 w 463550"/>
                  <a:gd name="connsiteY4" fmla="*/ 393402 h 520402"/>
                  <a:gd name="connsiteX5" fmla="*/ 463550 w 463550"/>
                  <a:gd name="connsiteY5" fmla="*/ 520402 h 520402"/>
                  <a:gd name="connsiteX0" fmla="*/ 0 w 463550"/>
                  <a:gd name="connsiteY0" fmla="*/ 0 h 508000"/>
                  <a:gd name="connsiteX1" fmla="*/ 225425 w 463550"/>
                  <a:gd name="connsiteY1" fmla="*/ 101600 h 508000"/>
                  <a:gd name="connsiteX2" fmla="*/ 200025 w 463550"/>
                  <a:gd name="connsiteY2" fmla="*/ 228600 h 508000"/>
                  <a:gd name="connsiteX3" fmla="*/ 314325 w 463550"/>
                  <a:gd name="connsiteY3" fmla="*/ 247650 h 508000"/>
                  <a:gd name="connsiteX4" fmla="*/ 288925 w 463550"/>
                  <a:gd name="connsiteY4" fmla="*/ 381000 h 508000"/>
                  <a:gd name="connsiteX5" fmla="*/ 463550 w 463550"/>
                  <a:gd name="connsiteY5" fmla="*/ 508000 h 508000"/>
                  <a:gd name="connsiteX0" fmla="*/ 0 w 368300"/>
                  <a:gd name="connsiteY0" fmla="*/ 486 h 425936"/>
                  <a:gd name="connsiteX1" fmla="*/ 130175 w 368300"/>
                  <a:gd name="connsiteY1" fmla="*/ 19536 h 425936"/>
                  <a:gd name="connsiteX2" fmla="*/ 104775 w 368300"/>
                  <a:gd name="connsiteY2" fmla="*/ 146536 h 425936"/>
                  <a:gd name="connsiteX3" fmla="*/ 219075 w 368300"/>
                  <a:gd name="connsiteY3" fmla="*/ 165586 h 425936"/>
                  <a:gd name="connsiteX4" fmla="*/ 193675 w 368300"/>
                  <a:gd name="connsiteY4" fmla="*/ 298936 h 425936"/>
                  <a:gd name="connsiteX5" fmla="*/ 368300 w 368300"/>
                  <a:gd name="connsiteY5" fmla="*/ 425936 h 425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8300" h="425936">
                    <a:moveTo>
                      <a:pt x="0" y="486"/>
                    </a:moveTo>
                    <a:cubicBezTo>
                      <a:pt x="64294" y="486"/>
                      <a:pt x="112712" y="-4806"/>
                      <a:pt x="130175" y="19536"/>
                    </a:cubicBezTo>
                    <a:cubicBezTo>
                      <a:pt x="147638" y="43878"/>
                      <a:pt x="89958" y="122194"/>
                      <a:pt x="104775" y="146536"/>
                    </a:cubicBezTo>
                    <a:cubicBezTo>
                      <a:pt x="119592" y="170878"/>
                      <a:pt x="204258" y="140186"/>
                      <a:pt x="219075" y="165586"/>
                    </a:cubicBezTo>
                    <a:cubicBezTo>
                      <a:pt x="233892" y="190986"/>
                      <a:pt x="168804" y="255544"/>
                      <a:pt x="193675" y="298936"/>
                    </a:cubicBezTo>
                    <a:cubicBezTo>
                      <a:pt x="218546" y="342328"/>
                      <a:pt x="319087" y="375929"/>
                      <a:pt x="368300" y="425936"/>
                    </a:cubicBezTo>
                  </a:path>
                </a:pathLst>
              </a:custGeom>
              <a:noFill/>
              <a:ln w="28575">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FF9999"/>
                  </a:solidFill>
                </a:endParaRPr>
              </a:p>
            </p:txBody>
          </p:sp>
        </p:grpSp>
        <p:sp>
          <p:nvSpPr>
            <p:cNvPr id="103" name="Rectangle 102">
              <a:extLst>
                <a:ext uri="{FF2B5EF4-FFF2-40B4-BE49-F238E27FC236}">
                  <a16:creationId xmlns:a16="http://schemas.microsoft.com/office/drawing/2014/main" id="{6F46D941-E219-76A3-72D9-B424A22B2F19}"/>
                </a:ext>
              </a:extLst>
            </p:cNvPr>
            <p:cNvSpPr/>
            <p:nvPr/>
          </p:nvSpPr>
          <p:spPr>
            <a:xfrm>
              <a:off x="1841979" y="5451170"/>
              <a:ext cx="1187916" cy="338554"/>
            </a:xfrm>
            <a:prstGeom prst="rect">
              <a:avLst/>
            </a:prstGeom>
          </p:spPr>
          <p:txBody>
            <a:bodyPr wrap="square">
              <a:spAutoFit/>
            </a:bodyPr>
            <a:lstStyle/>
            <a:p>
              <a:r>
                <a:rPr lang="fr-FR" sz="1600" b="1" i="1" dirty="0">
                  <a:solidFill>
                    <a:srgbClr val="FF9999"/>
                  </a:solidFill>
                </a:rPr>
                <a:t>Conduction</a:t>
              </a:r>
              <a:r>
                <a:rPr lang="fr-FR" sz="1600" b="1" i="1" dirty="0">
                  <a:solidFill>
                    <a:srgbClr val="FF0000"/>
                  </a:solidFill>
                </a:rPr>
                <a:t> </a:t>
              </a:r>
            </a:p>
          </p:txBody>
        </p:sp>
      </p:grpSp>
      <p:sp>
        <p:nvSpPr>
          <p:cNvPr id="114" name="ZoneTexte 113">
            <a:extLst>
              <a:ext uri="{FF2B5EF4-FFF2-40B4-BE49-F238E27FC236}">
                <a16:creationId xmlns:a16="http://schemas.microsoft.com/office/drawing/2014/main" id="{773F2746-3A02-C679-34AA-B3BA654E9872}"/>
              </a:ext>
            </a:extLst>
          </p:cNvPr>
          <p:cNvSpPr txBox="1"/>
          <p:nvPr/>
        </p:nvSpPr>
        <p:spPr>
          <a:xfrm>
            <a:off x="6198897" y="3733780"/>
            <a:ext cx="2610311" cy="1200329"/>
          </a:xfrm>
          <a:prstGeom prst="rect">
            <a:avLst/>
          </a:prstGeom>
          <a:noFill/>
        </p:spPr>
        <p:txBody>
          <a:bodyPr wrap="square">
            <a:spAutoFit/>
          </a:bodyPr>
          <a:lstStyle/>
          <a:p>
            <a:r>
              <a:rPr lang="fr-FR" sz="1800" b="1" u="sng" dirty="0"/>
              <a:t>Etapes de résolution</a:t>
            </a:r>
          </a:p>
          <a:p>
            <a:pPr marL="457200" indent="-457200">
              <a:buFont typeface="+mj-lt"/>
              <a:buAutoNum type="arabicPeriod"/>
            </a:pPr>
            <a:r>
              <a:rPr lang="fr-FR" sz="1800" dirty="0"/>
              <a:t>Cinétique chimique</a:t>
            </a:r>
          </a:p>
          <a:p>
            <a:pPr marL="457200" indent="-457200">
              <a:buFont typeface="+mj-lt"/>
              <a:buAutoNum type="arabicPeriod"/>
            </a:pPr>
            <a:r>
              <a:rPr lang="fr-FR" sz="1800" dirty="0"/>
              <a:t>Transport du lit </a:t>
            </a:r>
          </a:p>
          <a:p>
            <a:pPr marL="457200" indent="-457200">
              <a:buFont typeface="+mj-lt"/>
              <a:buAutoNum type="arabicPeriod"/>
            </a:pPr>
            <a:r>
              <a:rPr lang="fr-FR" sz="1800" dirty="0"/>
              <a:t>Bilan enthalpique</a:t>
            </a:r>
            <a:r>
              <a:rPr lang="fr-FR" sz="1800" kern="1200" dirty="0">
                <a:solidFill>
                  <a:schemeClr val="tx1"/>
                </a:solidFill>
                <a:effectLst/>
              </a:rPr>
              <a:t> </a:t>
            </a:r>
            <a:endParaRPr lang="fr-FR" sz="1800" dirty="0"/>
          </a:p>
        </p:txBody>
      </p:sp>
      <p:sp>
        <p:nvSpPr>
          <p:cNvPr id="116" name="ZoneTexte 115">
            <a:extLst>
              <a:ext uri="{FF2B5EF4-FFF2-40B4-BE49-F238E27FC236}">
                <a16:creationId xmlns:a16="http://schemas.microsoft.com/office/drawing/2014/main" id="{295655DA-D6B8-89F0-2824-99713E3BD740}"/>
              </a:ext>
            </a:extLst>
          </p:cNvPr>
          <p:cNvSpPr txBox="1"/>
          <p:nvPr/>
        </p:nvSpPr>
        <p:spPr>
          <a:xfrm>
            <a:off x="6265707" y="2665573"/>
            <a:ext cx="5435600" cy="369332"/>
          </a:xfrm>
          <a:prstGeom prst="rect">
            <a:avLst/>
          </a:prstGeom>
          <a:noFill/>
        </p:spPr>
        <p:txBody>
          <a:bodyPr wrap="square">
            <a:spAutoFit/>
          </a:bodyPr>
          <a:lstStyle/>
          <a:p>
            <a:pPr marL="342900" indent="-342900">
              <a:buFont typeface="Arial" panose="020B0604020202020204" pitchFamily="34" charset="0"/>
              <a:buChar char="•"/>
            </a:pPr>
            <a:r>
              <a:rPr lang="fr-FR" sz="1800" dirty="0"/>
              <a:t>La phase gaz</a:t>
            </a:r>
          </a:p>
        </p:txBody>
      </p:sp>
      <p:sp>
        <p:nvSpPr>
          <p:cNvPr id="118" name="ZoneTexte 117">
            <a:extLst>
              <a:ext uri="{FF2B5EF4-FFF2-40B4-BE49-F238E27FC236}">
                <a16:creationId xmlns:a16="http://schemas.microsoft.com/office/drawing/2014/main" id="{33DF3566-AFDF-BA0C-FC3B-9F521939B45A}"/>
              </a:ext>
            </a:extLst>
          </p:cNvPr>
          <p:cNvSpPr txBox="1"/>
          <p:nvPr/>
        </p:nvSpPr>
        <p:spPr>
          <a:xfrm>
            <a:off x="6270546" y="3007368"/>
            <a:ext cx="5784850" cy="369332"/>
          </a:xfrm>
          <a:prstGeom prst="rect">
            <a:avLst/>
          </a:prstGeom>
          <a:noFill/>
        </p:spPr>
        <p:txBody>
          <a:bodyPr wrap="square">
            <a:spAutoFit/>
          </a:bodyPr>
          <a:lstStyle/>
          <a:p>
            <a:pPr marL="342900" indent="-342900">
              <a:buFont typeface="Arial" panose="020B0604020202020204" pitchFamily="34" charset="0"/>
              <a:buChar char="•"/>
            </a:pPr>
            <a:r>
              <a:rPr lang="fr-FR" sz="1800" dirty="0"/>
              <a:t>Les parois</a:t>
            </a:r>
          </a:p>
        </p:txBody>
      </p:sp>
      <p:sp>
        <p:nvSpPr>
          <p:cNvPr id="120" name="ZoneTexte 119">
            <a:extLst>
              <a:ext uri="{FF2B5EF4-FFF2-40B4-BE49-F238E27FC236}">
                <a16:creationId xmlns:a16="http://schemas.microsoft.com/office/drawing/2014/main" id="{F500AE39-1E6F-122E-BC33-A47DD0C9BE1D}"/>
              </a:ext>
            </a:extLst>
          </p:cNvPr>
          <p:cNvSpPr txBox="1"/>
          <p:nvPr/>
        </p:nvSpPr>
        <p:spPr>
          <a:xfrm>
            <a:off x="6265707" y="2343541"/>
            <a:ext cx="6140450" cy="369332"/>
          </a:xfrm>
          <a:prstGeom prst="rect">
            <a:avLst/>
          </a:prstGeom>
          <a:noFill/>
        </p:spPr>
        <p:txBody>
          <a:bodyPr wrap="square">
            <a:spAutoFit/>
          </a:bodyPr>
          <a:lstStyle/>
          <a:p>
            <a:pPr marL="342900" indent="-342900">
              <a:buFont typeface="Arial" panose="020B0604020202020204" pitchFamily="34" charset="0"/>
              <a:buChar char="•"/>
            </a:pPr>
            <a:r>
              <a:rPr lang="fr-FR" sz="1800" kern="1200" dirty="0">
                <a:solidFill>
                  <a:schemeClr val="tx1"/>
                </a:solidFill>
                <a:effectLst/>
              </a:rPr>
              <a:t>Le lit de biomasse</a:t>
            </a:r>
            <a:r>
              <a:rPr lang="fr-FR" sz="1800" dirty="0"/>
              <a:t> </a:t>
            </a:r>
          </a:p>
        </p:txBody>
      </p:sp>
      <p:sp>
        <p:nvSpPr>
          <p:cNvPr id="77" name="Ellipse 76">
            <a:extLst>
              <a:ext uri="{FF2B5EF4-FFF2-40B4-BE49-F238E27FC236}">
                <a16:creationId xmlns:a16="http://schemas.microsoft.com/office/drawing/2014/main" id="{CE89DAE9-F775-1DEB-8C21-385DCB04DFAA}"/>
              </a:ext>
            </a:extLst>
          </p:cNvPr>
          <p:cNvSpPr/>
          <p:nvPr/>
        </p:nvSpPr>
        <p:spPr>
          <a:xfrm>
            <a:off x="6408276" y="324908"/>
            <a:ext cx="2064415" cy="1251354"/>
          </a:xfrm>
          <a:prstGeom prst="ellipse">
            <a:avLst/>
          </a:prstGeom>
          <a:solidFill>
            <a:srgbClr val="2E75B6">
              <a:alpha val="58039"/>
            </a:srgb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fr-FR" b="1" dirty="0">
                <a:latin typeface="Calibri" panose="020F0502020204030204" pitchFamily="34" charset="0"/>
                <a:cs typeface="Calibri" panose="020F0502020204030204" pitchFamily="34" charset="0"/>
              </a:rPr>
              <a:t>Modélisation thermique du réacteur </a:t>
            </a:r>
          </a:p>
        </p:txBody>
      </p:sp>
    </p:spTree>
    <p:extLst>
      <p:ext uri="{BB962C8B-B14F-4D97-AF65-F5344CB8AC3E}">
        <p14:creationId xmlns:p14="http://schemas.microsoft.com/office/powerpoint/2010/main" val="2508296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1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1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0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 grpId="0"/>
      <p:bldP spid="116" grpId="0"/>
      <p:bldP spid="118" grpId="0"/>
      <p:bldP spid="12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9FD9A6B-2819-9144-855C-0A6F528C7CA9}"/>
              </a:ext>
            </a:extLst>
          </p:cNvPr>
          <p:cNvSpPr/>
          <p:nvPr/>
        </p:nvSpPr>
        <p:spPr>
          <a:xfrm>
            <a:off x="0" y="0"/>
            <a:ext cx="9144000" cy="194155"/>
          </a:xfrm>
          <a:prstGeom prst="rect">
            <a:avLst/>
          </a:prstGeom>
          <a:gradFill flip="none" rotWithShape="1">
            <a:gsLst>
              <a:gs pos="46000">
                <a:srgbClr val="9FC883"/>
              </a:gs>
              <a:gs pos="20000">
                <a:srgbClr val="FFC000"/>
              </a:gs>
              <a:gs pos="0">
                <a:srgbClr val="FF0000"/>
              </a:gs>
              <a:gs pos="72000">
                <a:schemeClr val="accent1">
                  <a:lumMod val="60000"/>
                  <a:lumOff val="40000"/>
                </a:schemeClr>
              </a:gs>
              <a:gs pos="100000">
                <a:srgbClr val="7030A0">
                  <a:alpha val="30000"/>
                </a:srgbClr>
              </a:gs>
              <a:gs pos="100000">
                <a:srgbClr val="7030A0">
                  <a:alpha val="31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 name="ZoneTexte 1">
            <a:extLst>
              <a:ext uri="{FF2B5EF4-FFF2-40B4-BE49-F238E27FC236}">
                <a16:creationId xmlns:a16="http://schemas.microsoft.com/office/drawing/2014/main" id="{ED446353-5638-9C78-B231-FC87D4152C70}"/>
              </a:ext>
            </a:extLst>
          </p:cNvPr>
          <p:cNvSpPr txBox="1"/>
          <p:nvPr/>
        </p:nvSpPr>
        <p:spPr>
          <a:xfrm>
            <a:off x="310382" y="0"/>
            <a:ext cx="8208912" cy="1015663"/>
          </a:xfrm>
          <a:prstGeom prst="rect">
            <a:avLst/>
          </a:prstGeom>
          <a:noFill/>
        </p:spPr>
        <p:txBody>
          <a:bodyPr wrap="square" rtlCol="0">
            <a:spAutoFit/>
          </a:bodyPr>
          <a:lstStyle/>
          <a:p>
            <a:pPr marL="342900" indent="-342900">
              <a:buAutoNum type="arabicPeriod"/>
            </a:pPr>
            <a:endParaRPr lang="fr-FR" sz="2000" b="1" dirty="0">
              <a:latin typeface="CMU Sans Serif" panose="02000603000000000000" pitchFamily="2" charset="0"/>
              <a:ea typeface="CMU Sans Serif" panose="02000603000000000000" pitchFamily="2" charset="0"/>
              <a:cs typeface="CMU Sans Serif" panose="02000603000000000000" pitchFamily="2" charset="0"/>
            </a:endParaRPr>
          </a:p>
          <a:p>
            <a:r>
              <a:rPr lang="fr-FR" sz="2000" b="1" dirty="0">
                <a:latin typeface="CMU Sans Serif" panose="02000603000000000000" pitchFamily="2" charset="0"/>
                <a:ea typeface="CMU Sans Serif" panose="02000603000000000000" pitchFamily="2" charset="0"/>
                <a:cs typeface="CMU Sans Serif" panose="02000603000000000000" pitchFamily="2" charset="0"/>
              </a:rPr>
              <a:t>4. Mes travaux de recherche</a:t>
            </a:r>
          </a:p>
          <a:p>
            <a:pPr marL="342900" indent="-342900">
              <a:buFont typeface="+mj-lt"/>
              <a:buAutoNum type="arabicPeriod"/>
            </a:pPr>
            <a:endParaRPr lang="fr-FR" sz="2000" b="1" dirty="0">
              <a:latin typeface="CMU Sans Serif" panose="02000603000000000000" pitchFamily="2" charset="0"/>
              <a:ea typeface="CMU Sans Serif" panose="02000603000000000000" pitchFamily="2" charset="0"/>
              <a:cs typeface="CMU Sans Serif" panose="02000603000000000000" pitchFamily="2" charset="0"/>
            </a:endParaRPr>
          </a:p>
        </p:txBody>
      </p:sp>
      <p:sp>
        <p:nvSpPr>
          <p:cNvPr id="4" name="Rectangle : coins arrondis 3">
            <a:extLst>
              <a:ext uri="{FF2B5EF4-FFF2-40B4-BE49-F238E27FC236}">
                <a16:creationId xmlns:a16="http://schemas.microsoft.com/office/drawing/2014/main" id="{82B72A05-3E1A-F976-7E8F-CC81382999C7}"/>
              </a:ext>
            </a:extLst>
          </p:cNvPr>
          <p:cNvSpPr/>
          <p:nvPr/>
        </p:nvSpPr>
        <p:spPr>
          <a:xfrm>
            <a:off x="227974" y="774700"/>
            <a:ext cx="8605644" cy="5630129"/>
          </a:xfrm>
          <a:prstGeom prst="roundRect">
            <a:avLst/>
          </a:prstGeom>
          <a:solidFill>
            <a:schemeClr val="bg1">
              <a:lumMod val="85000"/>
            </a:schemeClr>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endParaRPr lang="fr-FR" b="1" dirty="0">
              <a:solidFill>
                <a:srgbClr val="C00000"/>
              </a:solidFill>
            </a:endParaRPr>
          </a:p>
          <a:p>
            <a:pPr marL="285750" indent="-285750">
              <a:buFont typeface="Police système Courant"/>
              <a:buChar char="✓"/>
            </a:pPr>
            <a:r>
              <a:rPr lang="fr-FR" dirty="0">
                <a:solidFill>
                  <a:schemeClr val="tx1"/>
                </a:solidFill>
              </a:rPr>
              <a:t>Hiérarchisation des phénomènes face à un problème </a:t>
            </a:r>
          </a:p>
          <a:p>
            <a:r>
              <a:rPr lang="fr-FR" dirty="0">
                <a:solidFill>
                  <a:schemeClr val="tx1"/>
                </a:solidFill>
              </a:rPr>
              <a:t>complexe (comparaison des temps caractéristiques) </a:t>
            </a:r>
          </a:p>
          <a:p>
            <a:pPr marL="285750" indent="-285750">
              <a:buFont typeface="Police système Courant"/>
              <a:buChar char="✓"/>
            </a:pPr>
            <a:r>
              <a:rPr lang="fr-FR" dirty="0">
                <a:solidFill>
                  <a:schemeClr val="tx1"/>
                </a:solidFill>
              </a:rPr>
              <a:t>Travail sur les transferts thermiques</a:t>
            </a:r>
          </a:p>
          <a:p>
            <a:pPr marL="285750" indent="-285750">
              <a:buFont typeface="Police système Courant"/>
              <a:buChar char="✓"/>
            </a:pPr>
            <a:r>
              <a:rPr lang="fr-FR" dirty="0">
                <a:solidFill>
                  <a:schemeClr val="tx1"/>
                </a:solidFill>
              </a:rPr>
              <a:t>Utilisation de l’outil numérique</a:t>
            </a:r>
          </a:p>
          <a:p>
            <a:endParaRPr lang="fr-FR" dirty="0">
              <a:solidFill>
                <a:schemeClr val="tx1"/>
              </a:solidFill>
            </a:endParaRPr>
          </a:p>
          <a:p>
            <a:endParaRPr lang="fr-FR" dirty="0">
              <a:solidFill>
                <a:schemeClr val="tx1"/>
              </a:solidFill>
            </a:endParaRPr>
          </a:p>
          <a:p>
            <a:endParaRPr lang="fr-FR" dirty="0">
              <a:solidFill>
                <a:schemeClr val="tx1"/>
              </a:solidFill>
            </a:endParaRPr>
          </a:p>
          <a:p>
            <a:pPr marL="285750" indent="-285750">
              <a:buFont typeface="Police système Courant"/>
              <a:buChar char="✓"/>
            </a:pPr>
            <a:r>
              <a:rPr lang="fr-FR" u="sng" dirty="0">
                <a:solidFill>
                  <a:schemeClr val="accent6">
                    <a:lumMod val="75000"/>
                  </a:schemeClr>
                </a:solidFill>
              </a:rPr>
              <a:t>Exemple d’activité :</a:t>
            </a:r>
            <a:r>
              <a:rPr lang="fr-FR" dirty="0">
                <a:solidFill>
                  <a:schemeClr val="accent6">
                    <a:lumMod val="75000"/>
                  </a:schemeClr>
                </a:solidFill>
              </a:rPr>
              <a:t> </a:t>
            </a:r>
            <a:r>
              <a:rPr lang="fr-FR" dirty="0">
                <a:solidFill>
                  <a:schemeClr val="tx1"/>
                </a:solidFill>
              </a:rPr>
              <a:t>la fenêtre double/triple vitrage </a:t>
            </a:r>
          </a:p>
          <a:p>
            <a:endParaRPr lang="fr-FR" dirty="0">
              <a:solidFill>
                <a:schemeClr val="tx1"/>
              </a:solidFill>
            </a:endParaRPr>
          </a:p>
        </p:txBody>
      </p:sp>
      <p:sp>
        <p:nvSpPr>
          <p:cNvPr id="5" name="ZoneTexte 4">
            <a:extLst>
              <a:ext uri="{FF2B5EF4-FFF2-40B4-BE49-F238E27FC236}">
                <a16:creationId xmlns:a16="http://schemas.microsoft.com/office/drawing/2014/main" id="{4CBA7FB3-351C-92BF-4735-FA4786C506B0}"/>
              </a:ext>
            </a:extLst>
          </p:cNvPr>
          <p:cNvSpPr txBox="1"/>
          <p:nvPr/>
        </p:nvSpPr>
        <p:spPr>
          <a:xfrm>
            <a:off x="1142170" y="3672314"/>
            <a:ext cx="703398" cy="369332"/>
          </a:xfrm>
          <a:prstGeom prst="rect">
            <a:avLst/>
          </a:prstGeom>
          <a:noFill/>
        </p:spPr>
        <p:txBody>
          <a:bodyPr wrap="none" rtlCol="0">
            <a:spAutoFit/>
          </a:bodyPr>
          <a:lstStyle/>
          <a:p>
            <a:r>
              <a:rPr lang="fr-FR" b="1" dirty="0"/>
              <a:t>Lycée</a:t>
            </a:r>
          </a:p>
        </p:txBody>
      </p:sp>
      <p:sp>
        <p:nvSpPr>
          <p:cNvPr id="6" name="ZoneTexte 5">
            <a:extLst>
              <a:ext uri="{FF2B5EF4-FFF2-40B4-BE49-F238E27FC236}">
                <a16:creationId xmlns:a16="http://schemas.microsoft.com/office/drawing/2014/main" id="{2E4918B9-B8EA-F681-0211-D985B381DF85}"/>
              </a:ext>
            </a:extLst>
          </p:cNvPr>
          <p:cNvSpPr txBox="1"/>
          <p:nvPr/>
        </p:nvSpPr>
        <p:spPr>
          <a:xfrm>
            <a:off x="3402212" y="3672314"/>
            <a:ext cx="1985544" cy="369332"/>
          </a:xfrm>
          <a:prstGeom prst="rect">
            <a:avLst/>
          </a:prstGeom>
          <a:noFill/>
        </p:spPr>
        <p:txBody>
          <a:bodyPr wrap="none" rtlCol="0">
            <a:spAutoFit/>
          </a:bodyPr>
          <a:lstStyle/>
          <a:p>
            <a:r>
              <a:rPr lang="fr-FR" b="1" dirty="0"/>
              <a:t>Ecole préparatoire</a:t>
            </a:r>
          </a:p>
        </p:txBody>
      </p:sp>
      <p:sp>
        <p:nvSpPr>
          <p:cNvPr id="7" name="ZoneTexte 6">
            <a:extLst>
              <a:ext uri="{FF2B5EF4-FFF2-40B4-BE49-F238E27FC236}">
                <a16:creationId xmlns:a16="http://schemas.microsoft.com/office/drawing/2014/main" id="{926159CF-9110-66DE-982B-242DE073DE99}"/>
              </a:ext>
            </a:extLst>
          </p:cNvPr>
          <p:cNvSpPr txBox="1"/>
          <p:nvPr/>
        </p:nvSpPr>
        <p:spPr>
          <a:xfrm>
            <a:off x="5800631" y="3672315"/>
            <a:ext cx="2715872" cy="369332"/>
          </a:xfrm>
          <a:prstGeom prst="rect">
            <a:avLst/>
          </a:prstGeom>
          <a:noFill/>
        </p:spPr>
        <p:txBody>
          <a:bodyPr wrap="none" rtlCol="0">
            <a:spAutoFit/>
          </a:bodyPr>
          <a:lstStyle/>
          <a:p>
            <a:r>
              <a:rPr lang="fr-FR" b="1" dirty="0"/>
              <a:t>Master / Ecole d’ingénieur</a:t>
            </a:r>
          </a:p>
        </p:txBody>
      </p:sp>
      <p:sp>
        <p:nvSpPr>
          <p:cNvPr id="8" name="ZoneTexte 7">
            <a:extLst>
              <a:ext uri="{FF2B5EF4-FFF2-40B4-BE49-F238E27FC236}">
                <a16:creationId xmlns:a16="http://schemas.microsoft.com/office/drawing/2014/main" id="{40326B36-7A74-B000-B224-9ADE2277CBFA}"/>
              </a:ext>
            </a:extLst>
          </p:cNvPr>
          <p:cNvSpPr txBox="1"/>
          <p:nvPr/>
        </p:nvSpPr>
        <p:spPr>
          <a:xfrm>
            <a:off x="171065" y="4070094"/>
            <a:ext cx="3009258" cy="1754326"/>
          </a:xfrm>
          <a:prstGeom prst="rect">
            <a:avLst/>
          </a:prstGeom>
          <a:noFill/>
        </p:spPr>
        <p:txBody>
          <a:bodyPr wrap="square" rtlCol="0">
            <a:spAutoFit/>
          </a:bodyPr>
          <a:lstStyle/>
          <a:p>
            <a:pPr marL="285750" indent="-285750">
              <a:buFontTx/>
              <a:buChar char="-"/>
            </a:pPr>
            <a:r>
              <a:rPr lang="fr-FR" dirty="0"/>
              <a:t>Maitrise des principaux modes de transfert thermique</a:t>
            </a:r>
          </a:p>
          <a:p>
            <a:pPr marL="285750" indent="-285750">
              <a:buFontTx/>
              <a:buChar char="-"/>
            </a:pPr>
            <a:r>
              <a:rPr lang="fr-FR" dirty="0"/>
              <a:t>Notion de flux thermique, résistance thermique </a:t>
            </a:r>
          </a:p>
          <a:p>
            <a:pPr marL="285750" indent="-285750">
              <a:buFontTx/>
              <a:buChar char="-"/>
            </a:pPr>
            <a:endParaRPr lang="fr-FR" dirty="0"/>
          </a:p>
        </p:txBody>
      </p:sp>
      <p:sp>
        <p:nvSpPr>
          <p:cNvPr id="10" name="ZoneTexte 9">
            <a:extLst>
              <a:ext uri="{FF2B5EF4-FFF2-40B4-BE49-F238E27FC236}">
                <a16:creationId xmlns:a16="http://schemas.microsoft.com/office/drawing/2014/main" id="{CDDF8DF5-3BC6-81BD-58D3-0F113836B1AA}"/>
              </a:ext>
            </a:extLst>
          </p:cNvPr>
          <p:cNvSpPr txBox="1"/>
          <p:nvPr/>
        </p:nvSpPr>
        <p:spPr>
          <a:xfrm>
            <a:off x="3093108" y="4077768"/>
            <a:ext cx="2707523" cy="1200329"/>
          </a:xfrm>
          <a:prstGeom prst="rect">
            <a:avLst/>
          </a:prstGeom>
          <a:noFill/>
        </p:spPr>
        <p:txBody>
          <a:bodyPr wrap="square" rtlCol="0">
            <a:spAutoFit/>
          </a:bodyPr>
          <a:lstStyle/>
          <a:p>
            <a:pPr marL="285750" indent="-285750">
              <a:buFontTx/>
              <a:buChar char="-"/>
            </a:pPr>
            <a:r>
              <a:rPr lang="fr-FR" dirty="0"/>
              <a:t>Résolution de l’équation de la chaleur (régime transitoire, permanent)</a:t>
            </a:r>
          </a:p>
        </p:txBody>
      </p:sp>
      <p:sp>
        <p:nvSpPr>
          <p:cNvPr id="11" name="ZoneTexte 10">
            <a:extLst>
              <a:ext uri="{FF2B5EF4-FFF2-40B4-BE49-F238E27FC236}">
                <a16:creationId xmlns:a16="http://schemas.microsoft.com/office/drawing/2014/main" id="{3C2C5712-1D39-48B9-20C2-C467D14563E9}"/>
              </a:ext>
            </a:extLst>
          </p:cNvPr>
          <p:cNvSpPr txBox="1"/>
          <p:nvPr/>
        </p:nvSpPr>
        <p:spPr>
          <a:xfrm>
            <a:off x="5793011" y="4077768"/>
            <a:ext cx="2707523" cy="2585323"/>
          </a:xfrm>
          <a:prstGeom prst="rect">
            <a:avLst/>
          </a:prstGeom>
          <a:noFill/>
        </p:spPr>
        <p:txBody>
          <a:bodyPr wrap="square" rtlCol="0">
            <a:spAutoFit/>
          </a:bodyPr>
          <a:lstStyle/>
          <a:p>
            <a:pPr marL="285750" indent="-285750">
              <a:buFontTx/>
              <a:buChar char="-"/>
            </a:pPr>
            <a:r>
              <a:rPr lang="fr-FR" dirty="0"/>
              <a:t>Choix du type de vitrage et du gaz isolant (opacité, propriétés du gaz)</a:t>
            </a:r>
          </a:p>
          <a:p>
            <a:pPr marL="285750" indent="-285750">
              <a:buFontTx/>
              <a:buChar char="-"/>
            </a:pPr>
            <a:r>
              <a:rPr lang="fr-FR" dirty="0"/>
              <a:t>Utilisation d’outils FEM pour affiner les choix</a:t>
            </a:r>
          </a:p>
          <a:p>
            <a:pPr marL="285750" indent="-285750">
              <a:buFontTx/>
              <a:buChar char="-"/>
            </a:pPr>
            <a:r>
              <a:rPr lang="fr-FR" dirty="0"/>
              <a:t>Dimensionnement, business model</a:t>
            </a:r>
          </a:p>
          <a:p>
            <a:pPr marL="285750" indent="-285750">
              <a:buFontTx/>
              <a:buChar char="-"/>
            </a:pPr>
            <a:endParaRPr lang="fr-FR" dirty="0"/>
          </a:p>
        </p:txBody>
      </p:sp>
      <p:cxnSp>
        <p:nvCxnSpPr>
          <p:cNvPr id="13" name="Connecteur droit 12">
            <a:extLst>
              <a:ext uri="{FF2B5EF4-FFF2-40B4-BE49-F238E27FC236}">
                <a16:creationId xmlns:a16="http://schemas.microsoft.com/office/drawing/2014/main" id="{F7664924-E2FB-AE63-0E7C-89C067553C9F}"/>
              </a:ext>
            </a:extLst>
          </p:cNvPr>
          <p:cNvCxnSpPr>
            <a:cxnSpLocks/>
          </p:cNvCxnSpPr>
          <p:nvPr/>
        </p:nvCxnSpPr>
        <p:spPr>
          <a:xfrm>
            <a:off x="3054593" y="3672314"/>
            <a:ext cx="0" cy="2512586"/>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Connecteur droit 13">
            <a:extLst>
              <a:ext uri="{FF2B5EF4-FFF2-40B4-BE49-F238E27FC236}">
                <a16:creationId xmlns:a16="http://schemas.microsoft.com/office/drawing/2014/main" id="{F8C849DC-1C3D-48CE-B6EC-4E5D13BE0CE7}"/>
              </a:ext>
            </a:extLst>
          </p:cNvPr>
          <p:cNvCxnSpPr>
            <a:cxnSpLocks/>
          </p:cNvCxnSpPr>
          <p:nvPr/>
        </p:nvCxnSpPr>
        <p:spPr>
          <a:xfrm>
            <a:off x="5731322" y="3644900"/>
            <a:ext cx="0" cy="2540000"/>
          </a:xfrm>
          <a:prstGeom prst="line">
            <a:avLst/>
          </a:prstGeom>
        </p:spPr>
        <p:style>
          <a:lnRef idx="1">
            <a:schemeClr val="accent1"/>
          </a:lnRef>
          <a:fillRef idx="0">
            <a:schemeClr val="accent1"/>
          </a:fillRef>
          <a:effectRef idx="0">
            <a:schemeClr val="accent1"/>
          </a:effectRef>
          <a:fontRef idx="minor">
            <a:schemeClr val="tx1"/>
          </a:fontRef>
        </p:style>
      </p:cxnSp>
      <p:pic>
        <p:nvPicPr>
          <p:cNvPr id="17" name="Image 16">
            <a:extLst>
              <a:ext uri="{FF2B5EF4-FFF2-40B4-BE49-F238E27FC236}">
                <a16:creationId xmlns:a16="http://schemas.microsoft.com/office/drawing/2014/main" id="{29FD7F7F-996B-BC1E-819F-168BDA5FA429}"/>
              </a:ext>
            </a:extLst>
          </p:cNvPr>
          <p:cNvPicPr>
            <a:picLocks noChangeAspect="1"/>
          </p:cNvPicPr>
          <p:nvPr/>
        </p:nvPicPr>
        <p:blipFill>
          <a:blip r:embed="rId3"/>
          <a:stretch>
            <a:fillRect/>
          </a:stretch>
        </p:blipFill>
        <p:spPr>
          <a:xfrm>
            <a:off x="5800631" y="1084406"/>
            <a:ext cx="2610221" cy="2285937"/>
          </a:xfrm>
          <a:prstGeom prst="rect">
            <a:avLst/>
          </a:prstGeom>
        </p:spPr>
      </p:pic>
    </p:spTree>
    <p:extLst>
      <p:ext uri="{BB962C8B-B14F-4D97-AF65-F5344CB8AC3E}">
        <p14:creationId xmlns:p14="http://schemas.microsoft.com/office/powerpoint/2010/main" val="25429392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9FD9A6B-2819-9144-855C-0A6F528C7CA9}"/>
              </a:ext>
            </a:extLst>
          </p:cNvPr>
          <p:cNvSpPr/>
          <p:nvPr/>
        </p:nvSpPr>
        <p:spPr>
          <a:xfrm>
            <a:off x="0" y="0"/>
            <a:ext cx="9144000" cy="194155"/>
          </a:xfrm>
          <a:prstGeom prst="rect">
            <a:avLst/>
          </a:prstGeom>
          <a:gradFill flip="none" rotWithShape="1">
            <a:gsLst>
              <a:gs pos="46000">
                <a:srgbClr val="9FC883"/>
              </a:gs>
              <a:gs pos="20000">
                <a:srgbClr val="FFC000"/>
              </a:gs>
              <a:gs pos="0">
                <a:srgbClr val="FF0000"/>
              </a:gs>
              <a:gs pos="72000">
                <a:schemeClr val="accent1">
                  <a:lumMod val="60000"/>
                  <a:lumOff val="40000"/>
                </a:schemeClr>
              </a:gs>
              <a:gs pos="100000">
                <a:srgbClr val="7030A0">
                  <a:alpha val="30000"/>
                </a:srgbClr>
              </a:gs>
              <a:gs pos="100000">
                <a:srgbClr val="7030A0">
                  <a:alpha val="31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 name="ZoneTexte 1">
            <a:extLst>
              <a:ext uri="{FF2B5EF4-FFF2-40B4-BE49-F238E27FC236}">
                <a16:creationId xmlns:a16="http://schemas.microsoft.com/office/drawing/2014/main" id="{ED446353-5638-9C78-B231-FC87D4152C70}"/>
              </a:ext>
            </a:extLst>
          </p:cNvPr>
          <p:cNvSpPr txBox="1"/>
          <p:nvPr/>
        </p:nvSpPr>
        <p:spPr>
          <a:xfrm>
            <a:off x="467544" y="836022"/>
            <a:ext cx="8208912" cy="4401205"/>
          </a:xfrm>
          <a:prstGeom prst="rect">
            <a:avLst/>
          </a:prstGeom>
          <a:noFill/>
        </p:spPr>
        <p:txBody>
          <a:bodyPr wrap="square" rtlCol="0">
            <a:spAutoFit/>
          </a:bodyPr>
          <a:lstStyle/>
          <a:p>
            <a:pPr algn="ctr"/>
            <a:r>
              <a:rPr lang="fr-FR" sz="2000" b="1" dirty="0">
                <a:latin typeface="CMU Sans Serif" panose="02000603000000000000" pitchFamily="2" charset="0"/>
                <a:ea typeface="CMU Sans Serif" panose="02000603000000000000" pitchFamily="2" charset="0"/>
                <a:cs typeface="CMU Sans Serif" panose="02000603000000000000" pitchFamily="2" charset="0"/>
              </a:rPr>
              <a:t>Conclusions</a:t>
            </a:r>
          </a:p>
          <a:p>
            <a:pPr marL="342900" indent="-342900">
              <a:buFont typeface="+mj-lt"/>
              <a:buAutoNum type="arabicPeriod"/>
            </a:pPr>
            <a:endParaRPr lang="fr-FR" sz="2000" b="1" dirty="0">
              <a:latin typeface="CMU Sans Serif" panose="02000603000000000000" pitchFamily="2" charset="0"/>
              <a:ea typeface="CMU Sans Serif" panose="02000603000000000000" pitchFamily="2" charset="0"/>
              <a:cs typeface="CMU Sans Serif" panose="02000603000000000000" pitchFamily="2" charset="0"/>
            </a:endParaRPr>
          </a:p>
          <a:p>
            <a:r>
              <a:rPr lang="fr-FR" sz="2000" b="1" dirty="0">
                <a:latin typeface="CMU Sans Serif" panose="02000603000000000000" pitchFamily="2" charset="0"/>
                <a:ea typeface="CMU Sans Serif" panose="02000603000000000000" pitchFamily="2" charset="0"/>
                <a:cs typeface="CMU Sans Serif" panose="02000603000000000000" pitchFamily="2" charset="0"/>
              </a:rPr>
              <a:t>Transmettre une démarche scientifique rigoureuse </a:t>
            </a:r>
            <a:r>
              <a:rPr lang="fr-FR" sz="2000" dirty="0"/>
              <a:t>(S’approprier, Analyser, Réaliser, Valider, Communiquer).</a:t>
            </a:r>
          </a:p>
          <a:p>
            <a:endParaRPr lang="fr-FR" sz="2000" dirty="0"/>
          </a:p>
          <a:p>
            <a:r>
              <a:rPr lang="fr-FR" sz="2000" dirty="0"/>
              <a:t>Travailler en partenariat avec l’ensemble de la communauté éducative.</a:t>
            </a:r>
          </a:p>
          <a:p>
            <a:endParaRPr lang="fr-FR" sz="2000" dirty="0"/>
          </a:p>
          <a:p>
            <a:r>
              <a:rPr lang="fr-FR" sz="2000" b="1" dirty="0"/>
              <a:t>Mettre à profit mon parcours de chercheur dans mes enseignements. </a:t>
            </a:r>
          </a:p>
          <a:p>
            <a:endParaRPr lang="fr-FR" sz="2000" dirty="0"/>
          </a:p>
          <a:p>
            <a:r>
              <a:rPr lang="fr-FR" sz="2000" b="1" dirty="0">
                <a:latin typeface="CMU Sans Serif" panose="02000603000000000000" pitchFamily="2" charset="0"/>
                <a:ea typeface="CMU Sans Serif" panose="02000603000000000000" pitchFamily="2" charset="0"/>
                <a:cs typeface="CMU Sans Serif" panose="02000603000000000000" pitchFamily="2" charset="0"/>
              </a:rPr>
              <a:t>Encourager le processus : </a:t>
            </a:r>
            <a:r>
              <a:rPr lang="fr-FR" sz="2000" dirty="0">
                <a:latin typeface="CMU Sans Serif" panose="02000603000000000000" pitchFamily="2" charset="0"/>
                <a:ea typeface="CMU Sans Serif" panose="02000603000000000000" pitchFamily="2" charset="0"/>
                <a:cs typeface="CMU Sans Serif" panose="02000603000000000000" pitchFamily="2" charset="0"/>
              </a:rPr>
              <a:t>Apprentissage </a:t>
            </a:r>
            <a:r>
              <a:rPr lang="fr-FR" sz="2000" dirty="0">
                <a:latin typeface="CMU Sans Serif" panose="02000603000000000000" pitchFamily="2" charset="0"/>
                <a:ea typeface="CMU Sans Serif" panose="02000603000000000000" pitchFamily="2" charset="0"/>
                <a:cs typeface="CMU Sans Serif" panose="02000603000000000000" pitchFamily="2" charset="0"/>
                <a:sym typeface="Wingdings" pitchFamily="2" charset="2"/>
              </a:rPr>
              <a:t> Transmission</a:t>
            </a:r>
          </a:p>
          <a:p>
            <a:pPr marL="342900" indent="-342900">
              <a:buFont typeface="+mj-lt"/>
              <a:buAutoNum type="arabicPeriod"/>
            </a:pPr>
            <a:endParaRPr lang="fr-FR" sz="2000" dirty="0">
              <a:latin typeface="CMU Sans Serif" panose="02000603000000000000" pitchFamily="2" charset="0"/>
              <a:ea typeface="CMU Sans Serif" panose="02000603000000000000" pitchFamily="2" charset="0"/>
              <a:cs typeface="CMU Sans Serif" panose="02000603000000000000" pitchFamily="2" charset="0"/>
            </a:endParaRPr>
          </a:p>
          <a:p>
            <a:r>
              <a:rPr lang="fr-FR" sz="2000" dirty="0">
                <a:latin typeface="CMU Sans Serif" panose="02000603000000000000" pitchFamily="2" charset="0"/>
                <a:ea typeface="CMU Sans Serif" panose="02000603000000000000" pitchFamily="2" charset="0"/>
                <a:cs typeface="CMU Sans Serif" panose="02000603000000000000" pitchFamily="2" charset="0"/>
              </a:rPr>
              <a:t>Rester à l’écoute des besoins des élèves (pédagogie), les rendre autonomes dans leur apprentissage (apprendre),  faire preuve d’une exigence disciplinaire (enseignement).</a:t>
            </a:r>
          </a:p>
        </p:txBody>
      </p:sp>
    </p:spTree>
    <p:extLst>
      <p:ext uri="{BB962C8B-B14F-4D97-AF65-F5344CB8AC3E}">
        <p14:creationId xmlns:p14="http://schemas.microsoft.com/office/powerpoint/2010/main" val="28215111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9FD9A6B-2819-9144-855C-0A6F528C7CA9}"/>
              </a:ext>
            </a:extLst>
          </p:cNvPr>
          <p:cNvSpPr/>
          <p:nvPr/>
        </p:nvSpPr>
        <p:spPr>
          <a:xfrm>
            <a:off x="0" y="0"/>
            <a:ext cx="9144000" cy="194155"/>
          </a:xfrm>
          <a:prstGeom prst="rect">
            <a:avLst/>
          </a:prstGeom>
          <a:gradFill flip="none" rotWithShape="1">
            <a:gsLst>
              <a:gs pos="46000">
                <a:srgbClr val="9FC883"/>
              </a:gs>
              <a:gs pos="20000">
                <a:srgbClr val="FFC000"/>
              </a:gs>
              <a:gs pos="0">
                <a:srgbClr val="FF0000"/>
              </a:gs>
              <a:gs pos="72000">
                <a:schemeClr val="accent1">
                  <a:lumMod val="60000"/>
                  <a:lumOff val="40000"/>
                </a:schemeClr>
              </a:gs>
              <a:gs pos="100000">
                <a:srgbClr val="7030A0">
                  <a:alpha val="30000"/>
                </a:srgbClr>
              </a:gs>
              <a:gs pos="100000">
                <a:srgbClr val="7030A0">
                  <a:alpha val="31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 name="ZoneTexte 1">
            <a:extLst>
              <a:ext uri="{FF2B5EF4-FFF2-40B4-BE49-F238E27FC236}">
                <a16:creationId xmlns:a16="http://schemas.microsoft.com/office/drawing/2014/main" id="{ED446353-5638-9C78-B231-FC87D4152C70}"/>
              </a:ext>
            </a:extLst>
          </p:cNvPr>
          <p:cNvSpPr txBox="1"/>
          <p:nvPr/>
        </p:nvSpPr>
        <p:spPr>
          <a:xfrm>
            <a:off x="310382" y="0"/>
            <a:ext cx="8208912" cy="1015663"/>
          </a:xfrm>
          <a:prstGeom prst="rect">
            <a:avLst/>
          </a:prstGeom>
          <a:noFill/>
        </p:spPr>
        <p:txBody>
          <a:bodyPr wrap="square" rtlCol="0">
            <a:spAutoFit/>
          </a:bodyPr>
          <a:lstStyle/>
          <a:p>
            <a:pPr marL="342900" indent="-342900">
              <a:buAutoNum type="arabicPeriod"/>
            </a:pPr>
            <a:endParaRPr lang="fr-FR" sz="2000" b="1" dirty="0">
              <a:latin typeface="CMU Sans Serif" panose="02000603000000000000" pitchFamily="2" charset="0"/>
              <a:ea typeface="CMU Sans Serif" panose="02000603000000000000" pitchFamily="2" charset="0"/>
              <a:cs typeface="CMU Sans Serif" panose="02000603000000000000" pitchFamily="2" charset="0"/>
            </a:endParaRPr>
          </a:p>
          <a:p>
            <a:r>
              <a:rPr lang="fr-FR" sz="2000" b="1" dirty="0">
                <a:latin typeface="CMU Sans Serif" panose="02000603000000000000" pitchFamily="2" charset="0"/>
                <a:ea typeface="CMU Sans Serif" panose="02000603000000000000" pitchFamily="2" charset="0"/>
                <a:cs typeface="CMU Sans Serif" panose="02000603000000000000" pitchFamily="2" charset="0"/>
              </a:rPr>
              <a:t>Publications dans des journaux à comité de lecture</a:t>
            </a:r>
          </a:p>
          <a:p>
            <a:pPr marL="342900" indent="-342900">
              <a:buFont typeface="+mj-lt"/>
              <a:buAutoNum type="arabicPeriod"/>
            </a:pPr>
            <a:endParaRPr lang="fr-FR" sz="2000" b="1" dirty="0">
              <a:latin typeface="CMU Sans Serif" panose="02000603000000000000" pitchFamily="2" charset="0"/>
              <a:ea typeface="CMU Sans Serif" panose="02000603000000000000" pitchFamily="2" charset="0"/>
              <a:cs typeface="CMU Sans Serif" panose="02000603000000000000" pitchFamily="2" charset="0"/>
            </a:endParaRPr>
          </a:p>
        </p:txBody>
      </p:sp>
      <p:sp>
        <p:nvSpPr>
          <p:cNvPr id="3" name="ZoneTexte 2">
            <a:extLst>
              <a:ext uri="{FF2B5EF4-FFF2-40B4-BE49-F238E27FC236}">
                <a16:creationId xmlns:a16="http://schemas.microsoft.com/office/drawing/2014/main" id="{3DD90180-8D2F-FD13-E63C-9C250DF11188}"/>
              </a:ext>
            </a:extLst>
          </p:cNvPr>
          <p:cNvSpPr txBox="1"/>
          <p:nvPr/>
        </p:nvSpPr>
        <p:spPr>
          <a:xfrm>
            <a:off x="310382" y="3327400"/>
            <a:ext cx="8208912" cy="1015663"/>
          </a:xfrm>
          <a:prstGeom prst="rect">
            <a:avLst/>
          </a:prstGeom>
          <a:noFill/>
        </p:spPr>
        <p:txBody>
          <a:bodyPr wrap="square" rtlCol="0">
            <a:spAutoFit/>
          </a:bodyPr>
          <a:lstStyle/>
          <a:p>
            <a:pPr marL="342900" indent="-342900">
              <a:buAutoNum type="arabicPeriod"/>
            </a:pPr>
            <a:endParaRPr lang="fr-FR" sz="2000" b="1" dirty="0">
              <a:latin typeface="CMU Sans Serif" panose="02000603000000000000" pitchFamily="2" charset="0"/>
              <a:ea typeface="CMU Sans Serif" panose="02000603000000000000" pitchFamily="2" charset="0"/>
              <a:cs typeface="CMU Sans Serif" panose="02000603000000000000" pitchFamily="2" charset="0"/>
            </a:endParaRPr>
          </a:p>
          <a:p>
            <a:r>
              <a:rPr lang="fr-FR" sz="2000" b="1" dirty="0">
                <a:latin typeface="CMU Sans Serif" panose="02000603000000000000" pitchFamily="2" charset="0"/>
                <a:ea typeface="CMU Sans Serif" panose="02000603000000000000" pitchFamily="2" charset="0"/>
                <a:cs typeface="CMU Sans Serif" panose="02000603000000000000" pitchFamily="2" charset="0"/>
              </a:rPr>
              <a:t>Autres références</a:t>
            </a:r>
          </a:p>
          <a:p>
            <a:pPr marL="342900" indent="-342900">
              <a:buFont typeface="+mj-lt"/>
              <a:buAutoNum type="arabicPeriod"/>
            </a:pPr>
            <a:endParaRPr lang="fr-FR" sz="2000" b="1" dirty="0">
              <a:latin typeface="CMU Sans Serif" panose="02000603000000000000" pitchFamily="2" charset="0"/>
              <a:ea typeface="CMU Sans Serif" panose="02000603000000000000" pitchFamily="2" charset="0"/>
              <a:cs typeface="CMU Sans Serif" panose="02000603000000000000" pitchFamily="2" charset="0"/>
            </a:endParaRPr>
          </a:p>
        </p:txBody>
      </p:sp>
      <p:sp>
        <p:nvSpPr>
          <p:cNvPr id="5" name="ZoneTexte 4">
            <a:extLst>
              <a:ext uri="{FF2B5EF4-FFF2-40B4-BE49-F238E27FC236}">
                <a16:creationId xmlns:a16="http://schemas.microsoft.com/office/drawing/2014/main" id="{40282E5C-7D3A-D4BA-F534-3450CA4B466F}"/>
              </a:ext>
            </a:extLst>
          </p:cNvPr>
          <p:cNvSpPr txBox="1"/>
          <p:nvPr/>
        </p:nvSpPr>
        <p:spPr>
          <a:xfrm>
            <a:off x="533400" y="913517"/>
            <a:ext cx="8420100" cy="2554545"/>
          </a:xfrm>
          <a:prstGeom prst="rect">
            <a:avLst/>
          </a:prstGeom>
          <a:noFill/>
        </p:spPr>
        <p:txBody>
          <a:bodyPr wrap="square">
            <a:spAutoFit/>
          </a:bodyPr>
          <a:lstStyle/>
          <a:p>
            <a:pPr marL="342900" lvl="0" indent="-342900">
              <a:spcBef>
                <a:spcPts val="1200"/>
              </a:spcBef>
              <a:buFont typeface="Symbol" pitchFamily="2" charset="2"/>
              <a:buChar char=""/>
            </a:pPr>
            <a:r>
              <a:rPr lang="fr-FR" sz="1400" dirty="0">
                <a:effectLst/>
                <a:latin typeface="Calibri" panose="020F0502020204030204" pitchFamily="34" charset="0"/>
                <a:ea typeface="MS Mincho" panose="02020609040205080304" pitchFamily="49" charset="-128"/>
              </a:rPr>
              <a:t>Lacombe, Elie, Maguelone </a:t>
            </a:r>
            <a:r>
              <a:rPr lang="fr-FR" sz="1400" dirty="0" err="1">
                <a:effectLst/>
                <a:latin typeface="Calibri" panose="020F0502020204030204" pitchFamily="34" charset="0"/>
                <a:ea typeface="MS Mincho" panose="02020609040205080304" pitchFamily="49" charset="-128"/>
              </a:rPr>
              <a:t>Grateau</a:t>
            </a:r>
            <a:r>
              <a:rPr lang="fr-FR" sz="1400" dirty="0">
                <a:effectLst/>
                <a:latin typeface="Calibri" panose="020F0502020204030204" pitchFamily="34" charset="0"/>
                <a:ea typeface="MS Mincho" panose="02020609040205080304" pitchFamily="49" charset="-128"/>
              </a:rPr>
              <a:t>, Muriel Marchand, Thierry </a:t>
            </a:r>
            <a:r>
              <a:rPr lang="fr-FR" sz="1400" dirty="0" err="1">
                <a:effectLst/>
                <a:latin typeface="Calibri" panose="020F0502020204030204" pitchFamily="34" charset="0"/>
                <a:ea typeface="MS Mincho" panose="02020609040205080304" pitchFamily="49" charset="-128"/>
              </a:rPr>
              <a:t>Melkior</a:t>
            </a:r>
            <a:r>
              <a:rPr lang="fr-FR" sz="1400" dirty="0">
                <a:effectLst/>
                <a:latin typeface="Calibri" panose="020F0502020204030204" pitchFamily="34" charset="0"/>
                <a:ea typeface="MS Mincho" panose="02020609040205080304" pitchFamily="49" charset="-128"/>
              </a:rPr>
              <a:t>, et Capucine Dupont. </a:t>
            </a:r>
            <a:r>
              <a:rPr lang="en-US" sz="1400" dirty="0">
                <a:effectLst/>
                <a:latin typeface="Calibri" panose="020F0502020204030204" pitchFamily="34" charset="0"/>
                <a:ea typeface="MS Mincho" panose="02020609040205080304" pitchFamily="49" charset="-128"/>
              </a:rPr>
              <a:t>« Torrefaction of oak and olive stones in a semi-industrial multiple hearth furnace: Products yields and composition ». </a:t>
            </a:r>
            <a:r>
              <a:rPr lang="fr-FR" sz="1400" dirty="0" err="1">
                <a:effectLst/>
                <a:latin typeface="Calibri" panose="020F0502020204030204" pitchFamily="34" charset="0"/>
                <a:ea typeface="MS Mincho" panose="02020609040205080304" pitchFamily="49" charset="-128"/>
              </a:rPr>
              <a:t>Biomass</a:t>
            </a:r>
            <a:r>
              <a:rPr lang="fr-FR" sz="1400" dirty="0">
                <a:effectLst/>
                <a:latin typeface="Calibri" panose="020F0502020204030204" pitchFamily="34" charset="0"/>
                <a:ea typeface="MS Mincho" panose="02020609040205080304" pitchFamily="49" charset="-128"/>
              </a:rPr>
              <a:t> and </a:t>
            </a:r>
            <a:r>
              <a:rPr lang="fr-FR" sz="1400" dirty="0" err="1">
                <a:effectLst/>
                <a:latin typeface="Calibri" panose="020F0502020204030204" pitchFamily="34" charset="0"/>
                <a:ea typeface="MS Mincho" panose="02020609040205080304" pitchFamily="49" charset="-128"/>
              </a:rPr>
              <a:t>Bioenergy</a:t>
            </a:r>
            <a:r>
              <a:rPr lang="fr-FR" sz="1400" dirty="0">
                <a:effectLst/>
                <a:latin typeface="Calibri" panose="020F0502020204030204" pitchFamily="34" charset="0"/>
                <a:ea typeface="MS Mincho" panose="02020609040205080304" pitchFamily="49" charset="-128"/>
              </a:rPr>
              <a:t> 181 (2024): 107057. </a:t>
            </a:r>
            <a:r>
              <a:rPr lang="fr-FR" sz="1400" dirty="0">
                <a:solidFill>
                  <a:srgbClr val="0070C0"/>
                </a:solidFill>
                <a:effectLst/>
                <a:latin typeface="Times New Roman" panose="02020603050405020304" pitchFamily="18" charset="0"/>
                <a:ea typeface="MS Mincho" panose="02020609040205080304" pitchFamily="49" charset="-128"/>
                <a:hlinkClick r:id="rId3"/>
              </a:rPr>
              <a:t>https://doi.org/10.1016/j.biombioe.2024.107057</a:t>
            </a:r>
            <a:r>
              <a:rPr lang="fr-FR" sz="1400" dirty="0">
                <a:effectLst/>
                <a:latin typeface="Calibri" panose="020F0502020204030204" pitchFamily="34" charset="0"/>
                <a:ea typeface="MS Mincho" panose="02020609040205080304" pitchFamily="49" charset="-128"/>
              </a:rPr>
              <a:t>.</a:t>
            </a:r>
            <a:endParaRPr lang="fr-FR" sz="1400" dirty="0">
              <a:effectLst/>
              <a:latin typeface="Times New Roman" panose="02020603050405020304" pitchFamily="18" charset="0"/>
              <a:ea typeface="MS Mincho" panose="02020609040205080304" pitchFamily="49" charset="-128"/>
            </a:endParaRPr>
          </a:p>
          <a:p>
            <a:pPr marL="342900" lvl="0" indent="-342900">
              <a:spcBef>
                <a:spcPts val="1200"/>
              </a:spcBef>
              <a:buFont typeface="Symbol" pitchFamily="2" charset="2"/>
              <a:buChar char=""/>
            </a:pPr>
            <a:r>
              <a:rPr lang="en-US" sz="1400" dirty="0">
                <a:effectLst/>
                <a:latin typeface="Calibri" panose="020F0502020204030204" pitchFamily="34" charset="0"/>
                <a:ea typeface="MS Mincho" panose="02020609040205080304" pitchFamily="49" charset="-128"/>
              </a:rPr>
              <a:t>Lacombe, Elie, Muriel Marchand, </a:t>
            </a:r>
            <a:r>
              <a:rPr lang="en-US" sz="1400" dirty="0" err="1">
                <a:effectLst/>
                <a:latin typeface="Calibri" panose="020F0502020204030204" pitchFamily="34" charset="0"/>
                <a:ea typeface="MS Mincho" panose="02020609040205080304" pitchFamily="49" charset="-128"/>
              </a:rPr>
              <a:t>Capucine</a:t>
            </a:r>
            <a:r>
              <a:rPr lang="en-US" sz="1400" dirty="0">
                <a:effectLst/>
                <a:latin typeface="Calibri" panose="020F0502020204030204" pitchFamily="34" charset="0"/>
                <a:ea typeface="MS Mincho" panose="02020609040205080304" pitchFamily="49" charset="-128"/>
              </a:rPr>
              <a:t> Dupont, Denis Maréchal, et Thierry </a:t>
            </a:r>
            <a:r>
              <a:rPr lang="en-US" sz="1400" dirty="0" err="1">
                <a:effectLst/>
                <a:latin typeface="Calibri" panose="020F0502020204030204" pitchFamily="34" charset="0"/>
                <a:ea typeface="MS Mincho" panose="02020609040205080304" pitchFamily="49" charset="-128"/>
              </a:rPr>
              <a:t>Melkior</a:t>
            </a:r>
            <a:r>
              <a:rPr lang="en-US" sz="1400" dirty="0">
                <a:effectLst/>
                <a:latin typeface="Calibri" panose="020F0502020204030204" pitchFamily="34" charset="0"/>
                <a:ea typeface="MS Mincho" panose="02020609040205080304" pitchFamily="49" charset="-128"/>
              </a:rPr>
              <a:t>. « Residence Time Distribution of Wood Chips in a Semi-Industrial Multiple Hearth Furnace Using RFID Tracers ». </a:t>
            </a:r>
            <a:r>
              <a:rPr lang="fr-FR" sz="1400" dirty="0" err="1">
                <a:effectLst/>
                <a:latin typeface="Calibri" panose="020F0502020204030204" pitchFamily="34" charset="0"/>
                <a:ea typeface="MS Mincho" panose="02020609040205080304" pitchFamily="49" charset="-128"/>
              </a:rPr>
              <a:t>Particuology</a:t>
            </a:r>
            <a:r>
              <a:rPr lang="fr-FR" sz="1400" dirty="0">
                <a:effectLst/>
                <a:latin typeface="Calibri" panose="020F0502020204030204" pitchFamily="34" charset="0"/>
                <a:ea typeface="MS Mincho" panose="02020609040205080304" pitchFamily="49" charset="-128"/>
              </a:rPr>
              <a:t> 91 (août 2024): 268‑79. </a:t>
            </a:r>
            <a:r>
              <a:rPr lang="fr-FR" sz="1400" dirty="0">
                <a:solidFill>
                  <a:srgbClr val="0070C0"/>
                </a:solidFill>
                <a:effectLst/>
                <a:latin typeface="Calibri" panose="020F0502020204030204" pitchFamily="34" charset="0"/>
                <a:ea typeface="MS Mincho" panose="02020609040205080304" pitchFamily="49" charset="-128"/>
                <a:hlinkClick r:id="rId4"/>
              </a:rPr>
              <a:t>https://doi.org/10.1016/j.partic.2024.03.009</a:t>
            </a:r>
            <a:r>
              <a:rPr lang="fr-FR" sz="1400" dirty="0">
                <a:effectLst/>
                <a:latin typeface="Calibri" panose="020F0502020204030204" pitchFamily="34" charset="0"/>
                <a:ea typeface="MS Mincho" panose="02020609040205080304" pitchFamily="49" charset="-128"/>
              </a:rPr>
              <a:t>.</a:t>
            </a:r>
            <a:endParaRPr lang="fr-FR" sz="1400" dirty="0">
              <a:effectLst/>
              <a:latin typeface="Times New Roman" panose="02020603050405020304" pitchFamily="18" charset="0"/>
              <a:ea typeface="MS Mincho" panose="02020609040205080304" pitchFamily="49" charset="-128"/>
            </a:endParaRPr>
          </a:p>
          <a:p>
            <a:pPr marL="342900" lvl="0" indent="-342900">
              <a:spcBef>
                <a:spcPts val="1200"/>
              </a:spcBef>
              <a:buFont typeface="Symbol" pitchFamily="2" charset="2"/>
              <a:buChar char=""/>
            </a:pPr>
            <a:r>
              <a:rPr lang="fr-FR" sz="1400" dirty="0" err="1">
                <a:effectLst/>
                <a:latin typeface="Calibri" panose="020F0502020204030204" pitchFamily="34" charset="0"/>
                <a:ea typeface="MS Mincho" panose="02020609040205080304" pitchFamily="49" charset="-128"/>
              </a:rPr>
              <a:t>Demey</a:t>
            </a:r>
            <a:r>
              <a:rPr lang="fr-FR" sz="1400" dirty="0">
                <a:effectLst/>
                <a:latin typeface="Calibri" panose="020F0502020204030204" pitchFamily="34" charset="0"/>
                <a:ea typeface="MS Mincho" panose="02020609040205080304" pitchFamily="49" charset="-128"/>
              </a:rPr>
              <a:t>, </a:t>
            </a:r>
            <a:r>
              <a:rPr lang="fr-FR" sz="1400" dirty="0" err="1">
                <a:effectLst/>
                <a:latin typeface="Calibri" panose="020F0502020204030204" pitchFamily="34" charset="0"/>
                <a:ea typeface="MS Mincho" panose="02020609040205080304" pitchFamily="49" charset="-128"/>
              </a:rPr>
              <a:t>Hary</a:t>
            </a:r>
            <a:r>
              <a:rPr lang="fr-FR" sz="1400" dirty="0">
                <a:effectLst/>
                <a:latin typeface="Calibri" panose="020F0502020204030204" pitchFamily="34" charset="0"/>
                <a:ea typeface="MS Mincho" panose="02020609040205080304" pitchFamily="49" charset="-128"/>
              </a:rPr>
              <a:t>, Elvira Rodriguez-Alonso, Elie Lacombe, Maguelone </a:t>
            </a:r>
            <a:r>
              <a:rPr lang="fr-FR" sz="1400" dirty="0" err="1">
                <a:effectLst/>
                <a:latin typeface="Calibri" panose="020F0502020204030204" pitchFamily="34" charset="0"/>
                <a:ea typeface="MS Mincho" panose="02020609040205080304" pitchFamily="49" charset="-128"/>
              </a:rPr>
              <a:t>Grateau</a:t>
            </a:r>
            <a:r>
              <a:rPr lang="fr-FR" sz="1400" dirty="0">
                <a:effectLst/>
                <a:latin typeface="Calibri" panose="020F0502020204030204" pitchFamily="34" charset="0"/>
                <a:ea typeface="MS Mincho" panose="02020609040205080304" pitchFamily="49" charset="-128"/>
              </a:rPr>
              <a:t>, Nicolas </a:t>
            </a:r>
            <a:r>
              <a:rPr lang="fr-FR" sz="1400" dirty="0" err="1">
                <a:effectLst/>
                <a:latin typeface="Calibri" panose="020F0502020204030204" pitchFamily="34" charset="0"/>
                <a:ea typeface="MS Mincho" panose="02020609040205080304" pitchFamily="49" charset="-128"/>
              </a:rPr>
              <a:t>Jaricot</a:t>
            </a:r>
            <a:r>
              <a:rPr lang="fr-FR" sz="1400" dirty="0">
                <a:effectLst/>
                <a:latin typeface="Calibri" panose="020F0502020204030204" pitchFamily="34" charset="0"/>
                <a:ea typeface="MS Mincho" panose="02020609040205080304" pitchFamily="49" charset="-128"/>
              </a:rPr>
              <a:t>, André </a:t>
            </a:r>
            <a:r>
              <a:rPr lang="fr-FR" sz="1400" dirty="0" err="1">
                <a:effectLst/>
                <a:latin typeface="Calibri" panose="020F0502020204030204" pitchFamily="34" charset="0"/>
                <a:ea typeface="MS Mincho" panose="02020609040205080304" pitchFamily="49" charset="-128"/>
              </a:rPr>
              <a:t>Chatroux</a:t>
            </a:r>
            <a:r>
              <a:rPr lang="fr-FR" sz="1400" dirty="0">
                <a:effectLst/>
                <a:latin typeface="Calibri" panose="020F0502020204030204" pitchFamily="34" charset="0"/>
                <a:ea typeface="MS Mincho" panose="02020609040205080304" pitchFamily="49" charset="-128"/>
              </a:rPr>
              <a:t>, </a:t>
            </a:r>
            <a:r>
              <a:rPr lang="fr-FR" sz="1400" dirty="0" err="1">
                <a:effectLst/>
                <a:latin typeface="Calibri" panose="020F0502020204030204" pitchFamily="34" charset="0"/>
                <a:ea typeface="MS Mincho" panose="02020609040205080304" pitchFamily="49" charset="-128"/>
              </a:rPr>
              <a:t>Sebastien</a:t>
            </a:r>
            <a:r>
              <a:rPr lang="fr-FR" sz="1400" dirty="0">
                <a:effectLst/>
                <a:latin typeface="Calibri" panose="020F0502020204030204" pitchFamily="34" charset="0"/>
                <a:ea typeface="MS Mincho" panose="02020609040205080304" pitchFamily="49" charset="-128"/>
              </a:rPr>
              <a:t> Thiery, Muriel Marchand, et Thierry </a:t>
            </a:r>
            <a:r>
              <a:rPr lang="fr-FR" sz="1400" dirty="0" err="1">
                <a:effectLst/>
                <a:latin typeface="Calibri" panose="020F0502020204030204" pitchFamily="34" charset="0"/>
                <a:ea typeface="MS Mincho" panose="02020609040205080304" pitchFamily="49" charset="-128"/>
              </a:rPr>
              <a:t>Melkior</a:t>
            </a:r>
            <a:r>
              <a:rPr lang="fr-FR" sz="1400" dirty="0">
                <a:effectLst/>
                <a:latin typeface="Calibri" panose="020F0502020204030204" pitchFamily="34" charset="0"/>
                <a:ea typeface="MS Mincho" panose="02020609040205080304" pitchFamily="49" charset="-128"/>
              </a:rPr>
              <a:t>. </a:t>
            </a:r>
            <a:r>
              <a:rPr lang="en-US" sz="1400" dirty="0">
                <a:effectLst/>
                <a:latin typeface="Calibri" panose="020F0502020204030204" pitchFamily="34" charset="0"/>
                <a:ea typeface="MS Mincho" panose="02020609040205080304" pitchFamily="49" charset="-128"/>
              </a:rPr>
              <a:t>« Upscaling Severe Torrefaction of Agricultural Residues to Produce Sustainable Reducing Agents for Non-Ferrous Metallurgy ». </a:t>
            </a:r>
            <a:r>
              <a:rPr lang="fr-FR" sz="1400" dirty="0" err="1">
                <a:effectLst/>
                <a:latin typeface="Calibri" panose="020F0502020204030204" pitchFamily="34" charset="0"/>
                <a:ea typeface="MS Mincho" panose="02020609040205080304" pitchFamily="49" charset="-128"/>
              </a:rPr>
              <a:t>Metals</a:t>
            </a:r>
            <a:r>
              <a:rPr lang="fr-FR" sz="1400" dirty="0">
                <a:effectLst/>
                <a:latin typeface="Calibri" panose="020F0502020204030204" pitchFamily="34" charset="0"/>
                <a:ea typeface="MS Mincho" panose="02020609040205080304" pitchFamily="49" charset="-128"/>
              </a:rPr>
              <a:t> 11, no 12 (26 novembre 2021): 1905. </a:t>
            </a:r>
            <a:r>
              <a:rPr lang="fr-FR" sz="1400" dirty="0">
                <a:solidFill>
                  <a:srgbClr val="0070C0"/>
                </a:solidFill>
                <a:effectLst/>
                <a:latin typeface="Calibri" panose="020F0502020204030204" pitchFamily="34" charset="0"/>
                <a:ea typeface="MS Mincho" panose="02020609040205080304" pitchFamily="49" charset="-128"/>
                <a:hlinkClick r:id="rId5"/>
              </a:rPr>
              <a:t>https://doi.org/10.3390/met11121905</a:t>
            </a:r>
            <a:r>
              <a:rPr lang="fr-FR" sz="1400" dirty="0">
                <a:effectLst/>
                <a:latin typeface="Calibri" panose="020F0502020204030204" pitchFamily="34" charset="0"/>
                <a:ea typeface="MS Mincho" panose="02020609040205080304" pitchFamily="49" charset="-128"/>
              </a:rPr>
              <a:t>.</a:t>
            </a:r>
            <a:endParaRPr lang="fr-FR" sz="1400" dirty="0">
              <a:effectLst/>
              <a:latin typeface="Times New Roman" panose="02020603050405020304" pitchFamily="18" charset="0"/>
              <a:ea typeface="MS Mincho" panose="02020609040205080304" pitchFamily="49" charset="-128"/>
            </a:endParaRPr>
          </a:p>
        </p:txBody>
      </p:sp>
      <p:sp>
        <p:nvSpPr>
          <p:cNvPr id="7" name="ZoneTexte 6">
            <a:extLst>
              <a:ext uri="{FF2B5EF4-FFF2-40B4-BE49-F238E27FC236}">
                <a16:creationId xmlns:a16="http://schemas.microsoft.com/office/drawing/2014/main" id="{26613F09-AE12-2B02-6A3A-F7A45002D9CA}"/>
              </a:ext>
            </a:extLst>
          </p:cNvPr>
          <p:cNvSpPr txBox="1"/>
          <p:nvPr/>
        </p:nvSpPr>
        <p:spPr>
          <a:xfrm>
            <a:off x="533400" y="4057233"/>
            <a:ext cx="7861300" cy="2800767"/>
          </a:xfrm>
          <a:prstGeom prst="rect">
            <a:avLst/>
          </a:prstGeom>
          <a:noFill/>
        </p:spPr>
        <p:txBody>
          <a:bodyPr wrap="square">
            <a:spAutoFit/>
          </a:bodyPr>
          <a:lstStyle/>
          <a:p>
            <a:pPr marL="285750" indent="-285750">
              <a:buFont typeface="Arial" panose="020B0604020202020204" pitchFamily="34" charset="0"/>
              <a:buChar char="•"/>
            </a:pPr>
            <a:r>
              <a:rPr lang="fr-FR" sz="1600" dirty="0">
                <a:latin typeface="Calibri" panose="020F0502020204030204" pitchFamily="34" charset="0"/>
                <a:cs typeface="Calibri" panose="020F0502020204030204" pitchFamily="34" charset="0"/>
              </a:rPr>
              <a:t>Jean Houssaye, Le triangle pédagogique. Théorie et pratiques de l'éducation scolaire, Peter Lang, Berne, 2000 (3e Éd. , 1re Éd. 1988)</a:t>
            </a:r>
            <a:endParaRPr lang="en-US" sz="1600" dirty="0">
              <a:effectLst/>
              <a:latin typeface="Calibri" panose="020F0502020204030204" pitchFamily="34" charset="0"/>
              <a:ea typeface="Times New Roman" panose="02020603050405020304" pitchFamily="18" charset="0"/>
              <a:cs typeface="Calibri" panose="020F0502020204030204" pitchFamily="34" charset="0"/>
            </a:endParaRPr>
          </a:p>
          <a:p>
            <a:pPr marL="285750" indent="-285750">
              <a:buFont typeface="Arial" panose="020B0604020202020204" pitchFamily="34" charset="0"/>
              <a:buChar char="•"/>
            </a:pPr>
            <a:r>
              <a:rPr lang="en-US" sz="1600" dirty="0">
                <a:effectLst/>
                <a:latin typeface="Calibri" panose="020F0502020204030204" pitchFamily="34" charset="0"/>
                <a:ea typeface="Times New Roman" panose="02020603050405020304" pitchFamily="18" charset="0"/>
                <a:cs typeface="Calibri" panose="020F0502020204030204" pitchFamily="34" charset="0"/>
              </a:rPr>
              <a:t>A. Anca-</a:t>
            </a:r>
            <a:r>
              <a:rPr lang="en-US" sz="1600" dirty="0" err="1">
                <a:effectLst/>
                <a:latin typeface="Calibri" panose="020F0502020204030204" pitchFamily="34" charset="0"/>
                <a:ea typeface="Times New Roman" panose="02020603050405020304" pitchFamily="18" charset="0"/>
                <a:cs typeface="Calibri" panose="020F0502020204030204" pitchFamily="34" charset="0"/>
              </a:rPr>
              <a:t>Couce</a:t>
            </a:r>
            <a:r>
              <a:rPr lang="en-US" sz="1600" dirty="0">
                <a:effectLst/>
                <a:latin typeface="Calibri" panose="020F0502020204030204" pitchFamily="34" charset="0"/>
                <a:ea typeface="Times New Roman" panose="02020603050405020304" pitchFamily="18" charset="0"/>
                <a:cs typeface="Calibri" panose="020F0502020204030204" pitchFamily="34" charset="0"/>
              </a:rPr>
              <a:t> et I. </a:t>
            </a:r>
            <a:r>
              <a:rPr lang="en-US" sz="1600" dirty="0" err="1">
                <a:effectLst/>
                <a:latin typeface="Calibri" panose="020F0502020204030204" pitchFamily="34" charset="0"/>
                <a:ea typeface="Times New Roman" panose="02020603050405020304" pitchFamily="18" charset="0"/>
                <a:cs typeface="Calibri" panose="020F0502020204030204" pitchFamily="34" charset="0"/>
              </a:rPr>
              <a:t>Obernberger</a:t>
            </a:r>
            <a:r>
              <a:rPr lang="en-US" sz="1600" dirty="0">
                <a:effectLst/>
                <a:latin typeface="Calibri" panose="020F0502020204030204" pitchFamily="34" charset="0"/>
                <a:ea typeface="Times New Roman" panose="02020603050405020304" pitchFamily="18" charset="0"/>
                <a:cs typeface="Calibri" panose="020F0502020204030204" pitchFamily="34" charset="0"/>
              </a:rPr>
              <a:t>, « Application of a detailed biomass pyrolysis kinetic scheme to hardwood and softwood torrefaction », </a:t>
            </a:r>
            <a:r>
              <a:rPr lang="en-US" sz="1600" i="1" dirty="0">
                <a:effectLst/>
                <a:latin typeface="Calibri" panose="020F0502020204030204" pitchFamily="34" charset="0"/>
                <a:ea typeface="Times New Roman" panose="02020603050405020304" pitchFamily="18" charset="0"/>
                <a:cs typeface="Calibri" panose="020F0502020204030204" pitchFamily="34" charset="0"/>
              </a:rPr>
              <a:t>Fuel</a:t>
            </a:r>
            <a:r>
              <a:rPr lang="en-US" sz="1600" dirty="0">
                <a:effectLst/>
                <a:latin typeface="Calibri" panose="020F0502020204030204" pitchFamily="34" charset="0"/>
                <a:ea typeface="Times New Roman" panose="02020603050405020304" pitchFamily="18" charset="0"/>
                <a:cs typeface="Calibri" panose="020F0502020204030204" pitchFamily="34" charset="0"/>
              </a:rPr>
              <a:t>, vol. 167, p. 158‑167, mars 2016, </a:t>
            </a:r>
            <a:r>
              <a:rPr lang="en-US" sz="1600" dirty="0" err="1">
                <a:effectLst/>
                <a:latin typeface="Calibri" panose="020F0502020204030204" pitchFamily="34" charset="0"/>
                <a:ea typeface="Times New Roman" panose="02020603050405020304" pitchFamily="18" charset="0"/>
                <a:cs typeface="Calibri" panose="020F0502020204030204" pitchFamily="34" charset="0"/>
              </a:rPr>
              <a:t>doi</a:t>
            </a:r>
            <a:r>
              <a:rPr lang="en-US" sz="1600" dirty="0">
                <a:effectLst/>
                <a:latin typeface="Calibri" panose="020F0502020204030204" pitchFamily="34" charset="0"/>
                <a:ea typeface="Times New Roman" panose="02020603050405020304" pitchFamily="18" charset="0"/>
                <a:cs typeface="Calibri" panose="020F0502020204030204" pitchFamily="34" charset="0"/>
              </a:rPr>
              <a:t>: 10.1016/j.fuel.2015.11.062.</a:t>
            </a:r>
          </a:p>
          <a:p>
            <a:pPr marL="285750" indent="-285750">
              <a:buFont typeface="Arial" panose="020B0604020202020204" pitchFamily="34" charset="0"/>
              <a:buChar char="•"/>
            </a:pPr>
            <a:r>
              <a:rPr lang="fr-FR" sz="1600" dirty="0" err="1">
                <a:effectLst/>
                <a:latin typeface="Calibri" panose="020F0502020204030204" pitchFamily="34" charset="0"/>
                <a:ea typeface="Times New Roman" panose="02020603050405020304" pitchFamily="18" charset="0"/>
              </a:rPr>
              <a:t>Villermaux</a:t>
            </a:r>
            <a:r>
              <a:rPr lang="fr-FR" sz="1600" dirty="0">
                <a:effectLst/>
                <a:latin typeface="Calibri" panose="020F0502020204030204" pitchFamily="34" charset="0"/>
                <a:ea typeface="Times New Roman" panose="02020603050405020304" pitchFamily="18" charset="0"/>
              </a:rPr>
              <a:t> J., </a:t>
            </a:r>
            <a:r>
              <a:rPr lang="fr-FR" sz="1600" i="1" dirty="0">
                <a:effectLst/>
                <a:latin typeface="Calibri" panose="020F0502020204030204" pitchFamily="34" charset="0"/>
                <a:ea typeface="Times New Roman" panose="02020603050405020304" pitchFamily="18" charset="0"/>
              </a:rPr>
              <a:t>Génie de la réaction chimique: conception et fonctionnement des réacteurs</a:t>
            </a:r>
            <a:r>
              <a:rPr lang="fr-FR" sz="1600" dirty="0">
                <a:effectLst/>
                <a:latin typeface="Calibri" panose="020F0502020204030204" pitchFamily="34" charset="0"/>
                <a:ea typeface="Times New Roman" panose="02020603050405020304" pitchFamily="18" charset="0"/>
              </a:rPr>
              <a:t>. 2e éd. </a:t>
            </a:r>
            <a:r>
              <a:rPr lang="fr-FR" sz="1600" dirty="0" err="1">
                <a:effectLst/>
                <a:latin typeface="Calibri" panose="020F0502020204030204" pitchFamily="34" charset="0"/>
                <a:ea typeface="Times New Roman" panose="02020603050405020304" pitchFamily="18" charset="0"/>
              </a:rPr>
              <a:t>rev</a:t>
            </a:r>
            <a:r>
              <a:rPr lang="fr-FR" sz="1600" dirty="0">
                <a:effectLst/>
                <a:latin typeface="Calibri" panose="020F0502020204030204" pitchFamily="34" charset="0"/>
                <a:ea typeface="Times New Roman" panose="02020603050405020304" pitchFamily="18" charset="0"/>
              </a:rPr>
              <a:t>. et </a:t>
            </a:r>
            <a:r>
              <a:rPr lang="fr-FR" sz="1600" dirty="0" err="1">
                <a:effectLst/>
                <a:latin typeface="Calibri" panose="020F0502020204030204" pitchFamily="34" charset="0"/>
                <a:ea typeface="Times New Roman" panose="02020603050405020304" pitchFamily="18" charset="0"/>
              </a:rPr>
              <a:t>augm</a:t>
            </a:r>
            <a:r>
              <a:rPr lang="fr-FR" sz="1600" dirty="0">
                <a:effectLst/>
                <a:latin typeface="Calibri" panose="020F0502020204030204" pitchFamily="34" charset="0"/>
                <a:ea typeface="Times New Roman" panose="02020603050405020304" pitchFamily="18" charset="0"/>
              </a:rPr>
              <a:t>. Paris, 1993.</a:t>
            </a:r>
            <a:r>
              <a:rPr lang="fr-FR" sz="1600" dirty="0">
                <a:effectLst/>
              </a:rPr>
              <a:t> </a:t>
            </a:r>
            <a:endParaRPr lang="fr-FR" sz="1600" dirty="0">
              <a:effectLst/>
              <a:latin typeface="Calibri" panose="020F0502020204030204" pitchFamily="34" charset="0"/>
              <a:ea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fr-FR" sz="1600" dirty="0">
                <a:effectLst/>
              </a:rPr>
              <a:t>Bachelard, Gaston. </a:t>
            </a:r>
            <a:r>
              <a:rPr lang="fr-FR" sz="1600" i="1" dirty="0">
                <a:effectLst/>
              </a:rPr>
              <a:t>La formation de l’esprit scientifique: contribution à une psychanalyse de la connaissance objective</a:t>
            </a:r>
            <a:r>
              <a:rPr lang="fr-FR" sz="1600" dirty="0">
                <a:effectLst/>
              </a:rPr>
              <a:t>. 16. éd. Bibliothèques des textes philosophiques. Paris: Vrin, 1999.</a:t>
            </a:r>
          </a:p>
          <a:p>
            <a:pPr marL="285750" indent="-285750">
              <a:buFont typeface="Arial" panose="020B0604020202020204" pitchFamily="34" charset="0"/>
              <a:buChar char="•"/>
            </a:pPr>
            <a:endParaRPr lang="fr-FR" sz="1600" dirty="0">
              <a:effectLst/>
            </a:endParaRPr>
          </a:p>
        </p:txBody>
      </p:sp>
    </p:spTree>
    <p:extLst>
      <p:ext uri="{BB962C8B-B14F-4D97-AF65-F5344CB8AC3E}">
        <p14:creationId xmlns:p14="http://schemas.microsoft.com/office/powerpoint/2010/main" val="28378187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9FD9A6B-2819-9144-855C-0A6F528C7CA9}"/>
              </a:ext>
            </a:extLst>
          </p:cNvPr>
          <p:cNvSpPr/>
          <p:nvPr/>
        </p:nvSpPr>
        <p:spPr>
          <a:xfrm>
            <a:off x="0" y="0"/>
            <a:ext cx="9144000" cy="194155"/>
          </a:xfrm>
          <a:prstGeom prst="rect">
            <a:avLst/>
          </a:prstGeom>
          <a:gradFill flip="none" rotWithShape="1">
            <a:gsLst>
              <a:gs pos="46000">
                <a:srgbClr val="9FC883"/>
              </a:gs>
              <a:gs pos="20000">
                <a:srgbClr val="FFC000"/>
              </a:gs>
              <a:gs pos="0">
                <a:srgbClr val="FF0000"/>
              </a:gs>
              <a:gs pos="72000">
                <a:schemeClr val="accent1">
                  <a:lumMod val="60000"/>
                  <a:lumOff val="40000"/>
                </a:schemeClr>
              </a:gs>
              <a:gs pos="100000">
                <a:srgbClr val="7030A0">
                  <a:alpha val="30000"/>
                </a:srgbClr>
              </a:gs>
              <a:gs pos="100000">
                <a:srgbClr val="7030A0">
                  <a:alpha val="31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 name="ZoneTexte 1">
            <a:extLst>
              <a:ext uri="{FF2B5EF4-FFF2-40B4-BE49-F238E27FC236}">
                <a16:creationId xmlns:a16="http://schemas.microsoft.com/office/drawing/2014/main" id="{ED446353-5638-9C78-B231-FC87D4152C70}"/>
              </a:ext>
            </a:extLst>
          </p:cNvPr>
          <p:cNvSpPr txBox="1"/>
          <p:nvPr/>
        </p:nvSpPr>
        <p:spPr>
          <a:xfrm>
            <a:off x="467544" y="1443841"/>
            <a:ext cx="8208912" cy="3970318"/>
          </a:xfrm>
          <a:prstGeom prst="rect">
            <a:avLst/>
          </a:prstGeom>
          <a:noFill/>
        </p:spPr>
        <p:txBody>
          <a:bodyPr wrap="square" rtlCol="0">
            <a:spAutoFit/>
          </a:bodyPr>
          <a:lstStyle/>
          <a:p>
            <a:pPr marL="342900" indent="-342900">
              <a:buAutoNum type="arabicPeriod"/>
            </a:pPr>
            <a:r>
              <a:rPr lang="fr-FR" sz="2800" b="1" dirty="0">
                <a:latin typeface="CMU Sans Serif" panose="02000603000000000000" pitchFamily="2" charset="0"/>
                <a:ea typeface="CMU Sans Serif" panose="02000603000000000000" pitchFamily="2" charset="0"/>
                <a:cs typeface="CMU Sans Serif" panose="02000603000000000000" pitchFamily="2" charset="0"/>
              </a:rPr>
              <a:t>Introduction</a:t>
            </a:r>
          </a:p>
          <a:p>
            <a:pPr marL="342900" indent="-342900">
              <a:buAutoNum type="arabicPeriod"/>
            </a:pPr>
            <a:endParaRPr lang="fr-FR" sz="2800" b="1" dirty="0">
              <a:latin typeface="CMU Sans Serif" panose="02000603000000000000" pitchFamily="2" charset="0"/>
              <a:ea typeface="CMU Sans Serif" panose="02000603000000000000" pitchFamily="2" charset="0"/>
              <a:cs typeface="CMU Sans Serif" panose="02000603000000000000" pitchFamily="2" charset="0"/>
            </a:endParaRPr>
          </a:p>
          <a:p>
            <a:pPr marL="342900" indent="-342900">
              <a:buAutoNum type="arabicPeriod"/>
            </a:pPr>
            <a:r>
              <a:rPr lang="fr-FR" sz="2800" b="1" dirty="0">
                <a:latin typeface="CMU Sans Serif" panose="02000603000000000000" pitchFamily="2" charset="0"/>
                <a:ea typeface="CMU Sans Serif" panose="02000603000000000000" pitchFamily="2" charset="0"/>
                <a:cs typeface="CMU Sans Serif" panose="02000603000000000000" pitchFamily="2" charset="0"/>
              </a:rPr>
              <a:t>Parcours universitaire et professionnel</a:t>
            </a:r>
          </a:p>
          <a:p>
            <a:pPr marL="342900" indent="-342900">
              <a:buFontTx/>
              <a:buAutoNum type="arabicPeriod"/>
            </a:pPr>
            <a:endParaRPr lang="fr-FR" sz="2800" b="1" dirty="0">
              <a:latin typeface="CMU Sans Serif" panose="02000603000000000000" pitchFamily="2" charset="0"/>
              <a:ea typeface="CMU Sans Serif" panose="02000603000000000000" pitchFamily="2" charset="0"/>
              <a:cs typeface="CMU Sans Serif" panose="02000603000000000000" pitchFamily="2" charset="0"/>
            </a:endParaRPr>
          </a:p>
          <a:p>
            <a:pPr marL="342900" indent="-342900">
              <a:buFontTx/>
              <a:buAutoNum type="arabicPeriod"/>
            </a:pPr>
            <a:r>
              <a:rPr lang="fr-FR" sz="2800" b="1" dirty="0">
                <a:latin typeface="CMU Sans Serif" panose="02000603000000000000" pitchFamily="2" charset="0"/>
                <a:ea typeface="CMU Sans Serif" panose="02000603000000000000" pitchFamily="2" charset="0"/>
                <a:cs typeface="CMU Sans Serif" panose="02000603000000000000" pitchFamily="2" charset="0"/>
              </a:rPr>
              <a:t>Mes activités d’enseignement</a:t>
            </a:r>
          </a:p>
          <a:p>
            <a:pPr marL="342900" indent="-342900">
              <a:buAutoNum type="arabicPeriod"/>
            </a:pPr>
            <a:endParaRPr lang="fr-FR" sz="2800" b="1" dirty="0">
              <a:latin typeface="CMU Sans Serif" panose="02000603000000000000" pitchFamily="2" charset="0"/>
              <a:ea typeface="CMU Sans Serif" panose="02000603000000000000" pitchFamily="2" charset="0"/>
              <a:cs typeface="CMU Sans Serif" panose="02000603000000000000" pitchFamily="2" charset="0"/>
            </a:endParaRPr>
          </a:p>
          <a:p>
            <a:pPr marL="342900" indent="-342900">
              <a:buAutoNum type="arabicPeriod"/>
            </a:pPr>
            <a:r>
              <a:rPr lang="fr-FR" sz="2800" b="1" dirty="0">
                <a:latin typeface="CMU Sans Serif" panose="02000603000000000000" pitchFamily="2" charset="0"/>
                <a:ea typeface="CMU Sans Serif" panose="02000603000000000000" pitchFamily="2" charset="0"/>
                <a:cs typeface="CMU Sans Serif" panose="02000603000000000000" pitchFamily="2" charset="0"/>
              </a:rPr>
              <a:t>Mes travaux de recherche</a:t>
            </a:r>
          </a:p>
          <a:p>
            <a:pPr marL="342900" indent="-342900">
              <a:buAutoNum type="arabicPeriod"/>
            </a:pPr>
            <a:endParaRPr lang="fr-FR" sz="2800" b="1" dirty="0">
              <a:latin typeface="CMU Sans Serif" panose="02000603000000000000" pitchFamily="2" charset="0"/>
              <a:ea typeface="CMU Sans Serif" panose="02000603000000000000" pitchFamily="2" charset="0"/>
              <a:cs typeface="CMU Sans Serif" panose="02000603000000000000" pitchFamily="2" charset="0"/>
            </a:endParaRPr>
          </a:p>
          <a:p>
            <a:pPr marL="342900" indent="-342900">
              <a:buAutoNum type="arabicPeriod"/>
            </a:pPr>
            <a:r>
              <a:rPr lang="fr-FR" sz="2800" b="1" dirty="0">
                <a:latin typeface="CMU Sans Serif" panose="02000603000000000000" pitchFamily="2" charset="0"/>
                <a:ea typeface="CMU Sans Serif" panose="02000603000000000000" pitchFamily="2" charset="0"/>
                <a:cs typeface="CMU Sans Serif" panose="02000603000000000000" pitchFamily="2" charset="0"/>
              </a:rPr>
              <a:t>Conclusion</a:t>
            </a:r>
          </a:p>
        </p:txBody>
      </p:sp>
    </p:spTree>
    <p:extLst>
      <p:ext uri="{BB962C8B-B14F-4D97-AF65-F5344CB8AC3E}">
        <p14:creationId xmlns:p14="http://schemas.microsoft.com/office/powerpoint/2010/main" val="2522706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9FD9A6B-2819-9144-855C-0A6F528C7CA9}"/>
              </a:ext>
            </a:extLst>
          </p:cNvPr>
          <p:cNvSpPr/>
          <p:nvPr/>
        </p:nvSpPr>
        <p:spPr>
          <a:xfrm>
            <a:off x="0" y="0"/>
            <a:ext cx="9144000" cy="194155"/>
          </a:xfrm>
          <a:prstGeom prst="rect">
            <a:avLst/>
          </a:prstGeom>
          <a:gradFill flip="none" rotWithShape="1">
            <a:gsLst>
              <a:gs pos="46000">
                <a:srgbClr val="9FC883"/>
              </a:gs>
              <a:gs pos="20000">
                <a:srgbClr val="FFC000"/>
              </a:gs>
              <a:gs pos="0">
                <a:srgbClr val="FF0000"/>
              </a:gs>
              <a:gs pos="72000">
                <a:schemeClr val="accent1">
                  <a:lumMod val="60000"/>
                  <a:lumOff val="40000"/>
                </a:schemeClr>
              </a:gs>
              <a:gs pos="100000">
                <a:srgbClr val="7030A0">
                  <a:alpha val="30000"/>
                </a:srgbClr>
              </a:gs>
              <a:gs pos="100000">
                <a:srgbClr val="7030A0">
                  <a:alpha val="31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 name="ZoneTexte 1">
            <a:extLst>
              <a:ext uri="{FF2B5EF4-FFF2-40B4-BE49-F238E27FC236}">
                <a16:creationId xmlns:a16="http://schemas.microsoft.com/office/drawing/2014/main" id="{ED446353-5638-9C78-B231-FC87D4152C70}"/>
              </a:ext>
            </a:extLst>
          </p:cNvPr>
          <p:cNvSpPr txBox="1"/>
          <p:nvPr/>
        </p:nvSpPr>
        <p:spPr>
          <a:xfrm>
            <a:off x="340128" y="734516"/>
            <a:ext cx="5942400" cy="5262979"/>
          </a:xfrm>
          <a:prstGeom prst="rect">
            <a:avLst/>
          </a:prstGeom>
          <a:noFill/>
        </p:spPr>
        <p:txBody>
          <a:bodyPr wrap="square" rtlCol="0">
            <a:spAutoFit/>
          </a:bodyPr>
          <a:lstStyle/>
          <a:p>
            <a:pPr algn="just"/>
            <a:r>
              <a:rPr lang="fr-FR" sz="1600" dirty="0">
                <a:effectLst/>
                <a:latin typeface="Calibri" panose="020F0502020204030204" pitchFamily="34" charset="0"/>
                <a:ea typeface="Times New Roman" panose="02020603050405020304" pitchFamily="18" charset="0"/>
                <a:cs typeface="Times New Roman" panose="02020603050405020304" pitchFamily="18" charset="0"/>
              </a:rPr>
              <a:t> </a:t>
            </a:r>
          </a:p>
          <a:p>
            <a:pPr algn="just"/>
            <a:r>
              <a:rPr lang="fr-FR" sz="1600" u="sng" dirty="0">
                <a:effectLst/>
                <a:latin typeface="Calibri" panose="020F0502020204030204" pitchFamily="34" charset="0"/>
                <a:ea typeface="Times New Roman" panose="02020603050405020304" pitchFamily="18" charset="0"/>
                <a:cs typeface="Times New Roman" panose="02020603050405020304" pitchFamily="18" charset="0"/>
              </a:rPr>
              <a:t>2012 – 2017 :</a:t>
            </a:r>
            <a:r>
              <a:rPr lang="fr-FR" sz="1600" dirty="0">
                <a:effectLst/>
                <a:latin typeface="Calibri" panose="020F0502020204030204" pitchFamily="34" charset="0"/>
                <a:ea typeface="Times New Roman" panose="02020603050405020304" pitchFamily="18" charset="0"/>
                <a:cs typeface="Times New Roman" panose="02020603050405020304" pitchFamily="18" charset="0"/>
              </a:rPr>
              <a:t> Formation d’ingénieur en </a:t>
            </a:r>
            <a:r>
              <a:rPr lang="fr-FR" sz="1600" b="1" dirty="0">
                <a:effectLst/>
                <a:latin typeface="Calibri" panose="020F0502020204030204" pitchFamily="34" charset="0"/>
                <a:ea typeface="Times New Roman" panose="02020603050405020304" pitchFamily="18" charset="0"/>
                <a:cs typeface="Times New Roman" panose="02020603050405020304" pitchFamily="18" charset="0"/>
              </a:rPr>
              <a:t>Génie Énergétique et Environnement, INSA de Lyon</a:t>
            </a:r>
            <a:r>
              <a:rPr lang="fr-FR" sz="1600" dirty="0">
                <a:effectLst/>
                <a:latin typeface="Calibri" panose="020F0502020204030204" pitchFamily="34" charset="0"/>
                <a:ea typeface="Times New Roman" panose="02020603050405020304" pitchFamily="18" charset="0"/>
                <a:cs typeface="Times New Roman" panose="02020603050405020304" pitchFamily="18" charset="0"/>
              </a:rPr>
              <a:t>.</a:t>
            </a:r>
          </a:p>
          <a:p>
            <a:pPr algn="just"/>
            <a:endParaRPr lang="fr-FR" sz="1600" dirty="0">
              <a:latin typeface="Calibri" panose="020F0502020204030204" pitchFamily="34" charset="0"/>
              <a:ea typeface="Times New Roman" panose="02020603050405020304" pitchFamily="18" charset="0"/>
              <a:cs typeface="Times New Roman" panose="02020603050405020304" pitchFamily="18" charset="0"/>
            </a:endParaRPr>
          </a:p>
          <a:p>
            <a:pPr algn="just"/>
            <a:r>
              <a:rPr lang="fr-FR" sz="1600" u="sng" dirty="0">
                <a:latin typeface="Calibri" panose="020F0502020204030204" pitchFamily="34" charset="0"/>
                <a:ea typeface="Times New Roman" panose="02020603050405020304" pitchFamily="18" charset="0"/>
                <a:cs typeface="Times New Roman" panose="02020603050405020304" pitchFamily="18" charset="0"/>
              </a:rPr>
              <a:t>2017 – 2020 :</a:t>
            </a:r>
            <a:r>
              <a:rPr lang="fr-FR" sz="1600" dirty="0">
                <a:latin typeface="Calibri" panose="020F0502020204030204" pitchFamily="34" charset="0"/>
                <a:ea typeface="Times New Roman" panose="02020603050405020304" pitchFamily="18" charset="0"/>
                <a:cs typeface="Times New Roman" panose="02020603050405020304" pitchFamily="18" charset="0"/>
              </a:rPr>
              <a:t> Ingénieur : </a:t>
            </a:r>
          </a:p>
          <a:p>
            <a:pPr marL="285750" indent="-285750" algn="just">
              <a:buFont typeface="Arial" panose="020B0604020202020204" pitchFamily="34" charset="0"/>
              <a:buChar char="•"/>
            </a:pPr>
            <a:r>
              <a:rPr lang="fr-FR" sz="1600" dirty="0">
                <a:latin typeface="Calibri" panose="020F0502020204030204" pitchFamily="34" charset="0"/>
                <a:ea typeface="Times New Roman" panose="02020603050405020304" pitchFamily="18" charset="0"/>
                <a:cs typeface="Times New Roman" panose="02020603050405020304" pitchFamily="18" charset="0"/>
              </a:rPr>
              <a:t>R&amp;D , Groupe SUEZ, Paris.</a:t>
            </a:r>
          </a:p>
          <a:p>
            <a:pPr marL="285750" indent="-285750" algn="just">
              <a:buFont typeface="Arial" panose="020B0604020202020204" pitchFamily="34" charset="0"/>
              <a:buChar char="•"/>
            </a:pPr>
            <a:r>
              <a:rPr lang="fr-FR" sz="1600" dirty="0">
                <a:latin typeface="Calibri" panose="020F0502020204030204" pitchFamily="34" charset="0"/>
                <a:ea typeface="Times New Roman" panose="02020603050405020304" pitchFamily="18" charset="0"/>
                <a:cs typeface="Times New Roman" panose="02020603050405020304" pitchFamily="18" charset="0"/>
              </a:rPr>
              <a:t>Responsable de projets Energie, H3C Caraïbes, Guadeloupe.</a:t>
            </a:r>
          </a:p>
          <a:p>
            <a:pPr algn="just"/>
            <a:endParaRPr lang="fr-FR" sz="1600" dirty="0">
              <a:latin typeface="Calibri" panose="020F0502020204030204" pitchFamily="34" charset="0"/>
              <a:ea typeface="Times New Roman" panose="02020603050405020304" pitchFamily="18" charset="0"/>
              <a:cs typeface="Times New Roman" panose="02020603050405020304" pitchFamily="18" charset="0"/>
            </a:endParaRPr>
          </a:p>
          <a:p>
            <a:pPr algn="just"/>
            <a:r>
              <a:rPr lang="fr-FR" sz="1600" u="sng" dirty="0">
                <a:latin typeface="Calibri" panose="020F0502020204030204" pitchFamily="34" charset="0"/>
                <a:ea typeface="Times New Roman" panose="02020603050405020304" pitchFamily="18" charset="0"/>
                <a:cs typeface="Times New Roman" panose="02020603050405020304" pitchFamily="18" charset="0"/>
              </a:rPr>
              <a:t>2020 – 2021 :</a:t>
            </a:r>
            <a:r>
              <a:rPr lang="fr-FR" sz="1600" dirty="0">
                <a:latin typeface="Calibri" panose="020F0502020204030204" pitchFamily="34" charset="0"/>
                <a:ea typeface="Times New Roman" panose="02020603050405020304" pitchFamily="18" charset="0"/>
                <a:cs typeface="Times New Roman" panose="02020603050405020304" pitchFamily="18" charset="0"/>
              </a:rPr>
              <a:t> </a:t>
            </a:r>
            <a:r>
              <a:rPr lang="fr-FR" sz="1600" b="1" dirty="0">
                <a:latin typeface="Calibri" panose="020F0502020204030204" pitchFamily="34" charset="0"/>
                <a:ea typeface="Times New Roman" panose="02020603050405020304" pitchFamily="18" charset="0"/>
                <a:cs typeface="Times New Roman" panose="02020603050405020304" pitchFamily="18" charset="0"/>
              </a:rPr>
              <a:t>Enseignant de Maths–Sciences</a:t>
            </a:r>
            <a:r>
              <a:rPr lang="fr-FR" sz="1600" dirty="0">
                <a:latin typeface="Calibri" panose="020F0502020204030204" pitchFamily="34" charset="0"/>
                <a:ea typeface="Times New Roman" panose="02020603050405020304" pitchFamily="18" charset="0"/>
                <a:cs typeface="Times New Roman" panose="02020603050405020304" pitchFamily="18" charset="0"/>
              </a:rPr>
              <a:t>, LPO Pointe-Noire, Guadeloupe.</a:t>
            </a:r>
          </a:p>
          <a:p>
            <a:pPr algn="just"/>
            <a:endParaRPr lang="fr-FR" sz="1600" dirty="0">
              <a:latin typeface="Calibri" panose="020F0502020204030204" pitchFamily="34" charset="0"/>
              <a:ea typeface="Times New Roman" panose="02020603050405020304" pitchFamily="18" charset="0"/>
              <a:cs typeface="Times New Roman" panose="02020603050405020304" pitchFamily="18" charset="0"/>
            </a:endParaRPr>
          </a:p>
          <a:p>
            <a:pPr algn="just"/>
            <a:r>
              <a:rPr lang="fr-FR" sz="1600" u="sng" dirty="0">
                <a:latin typeface="Calibri" panose="020F0502020204030204" pitchFamily="34" charset="0"/>
                <a:ea typeface="Times New Roman" panose="02020603050405020304" pitchFamily="18" charset="0"/>
                <a:cs typeface="Times New Roman" panose="02020603050405020304" pitchFamily="18" charset="0"/>
              </a:rPr>
              <a:t>2021 – 2023 :</a:t>
            </a:r>
            <a:r>
              <a:rPr lang="fr-FR" sz="1600" dirty="0">
                <a:latin typeface="Calibri" panose="020F0502020204030204" pitchFamily="34" charset="0"/>
                <a:ea typeface="Times New Roman" panose="02020603050405020304" pitchFamily="18" charset="0"/>
                <a:cs typeface="Times New Roman" panose="02020603050405020304" pitchFamily="18" charset="0"/>
              </a:rPr>
              <a:t> </a:t>
            </a:r>
          </a:p>
          <a:p>
            <a:pPr marL="342900" lvl="0" indent="-342900" algn="just">
              <a:buFont typeface="Symbol" pitchFamily="2" charset="2"/>
              <a:buChar char=""/>
            </a:pPr>
            <a:r>
              <a:rPr lang="fr-FR" sz="1600" b="1" dirty="0">
                <a:latin typeface="Calibri" panose="020F0502020204030204" pitchFamily="34" charset="0"/>
                <a:ea typeface="Times New Roman" panose="02020603050405020304" pitchFamily="18" charset="0"/>
                <a:cs typeface="Times New Roman" panose="02020603050405020304" pitchFamily="18" charset="0"/>
              </a:rPr>
              <a:t>Doctorat en génie des procédés</a:t>
            </a:r>
            <a:r>
              <a:rPr lang="fr-FR" sz="1600" dirty="0">
                <a:latin typeface="Calibri" panose="020F0502020204030204" pitchFamily="34" charset="0"/>
                <a:ea typeface="Times New Roman" panose="02020603050405020304" pitchFamily="18" charset="0"/>
                <a:cs typeface="Times New Roman" panose="02020603050405020304" pitchFamily="18" charset="0"/>
              </a:rPr>
              <a:t> : Modélisation physico-chimique de la torréfaction de biomasse dans un four à soles multiples, CEA LITEN, Grenoble.</a:t>
            </a:r>
          </a:p>
          <a:p>
            <a:pPr marL="342900" lvl="0" indent="-342900" algn="just">
              <a:buFont typeface="Symbol" pitchFamily="2" charset="2"/>
              <a:buChar char=""/>
            </a:pPr>
            <a:r>
              <a:rPr lang="fr-FR" sz="1600" dirty="0">
                <a:latin typeface="Calibri" panose="020F0502020204030204" pitchFamily="34" charset="0"/>
                <a:ea typeface="Times New Roman" panose="02020603050405020304" pitchFamily="18" charset="0"/>
                <a:cs typeface="Times New Roman" panose="02020603050405020304" pitchFamily="18" charset="0"/>
              </a:rPr>
              <a:t>Enseignant en IUT Génie Thermique et en Master Génie des Procédés, Université Grenoble Alpes </a:t>
            </a:r>
          </a:p>
          <a:p>
            <a:pPr algn="just"/>
            <a:r>
              <a:rPr lang="fr-FR" sz="1600" dirty="0">
                <a:latin typeface="Calibri" panose="020F0502020204030204" pitchFamily="34" charset="0"/>
                <a:ea typeface="Times New Roman" panose="02020603050405020304" pitchFamily="18" charset="0"/>
                <a:cs typeface="Times New Roman" panose="02020603050405020304" pitchFamily="18" charset="0"/>
              </a:rPr>
              <a:t> </a:t>
            </a:r>
            <a:endParaRPr lang="fr-FR" sz="1600" u="sng" dirty="0">
              <a:latin typeface="Calibri" panose="020F0502020204030204" pitchFamily="34" charset="0"/>
              <a:ea typeface="Times New Roman" panose="02020603050405020304" pitchFamily="18" charset="0"/>
              <a:cs typeface="Times New Roman" panose="02020603050405020304" pitchFamily="18" charset="0"/>
            </a:endParaRPr>
          </a:p>
          <a:p>
            <a:pPr algn="just"/>
            <a:r>
              <a:rPr lang="fr-FR" sz="1600" u="sng" dirty="0">
                <a:effectLst/>
                <a:latin typeface="Calibri" panose="020F0502020204030204" pitchFamily="34" charset="0"/>
                <a:ea typeface="Times New Roman" panose="02020603050405020304" pitchFamily="18" charset="0"/>
                <a:cs typeface="Times New Roman" panose="02020603050405020304" pitchFamily="18" charset="0"/>
              </a:rPr>
              <a:t>2023 – 2024 :</a:t>
            </a:r>
            <a:r>
              <a:rPr lang="fr-FR" sz="1600" dirty="0">
                <a:effectLst/>
                <a:latin typeface="Calibri" panose="020F0502020204030204" pitchFamily="34" charset="0"/>
                <a:ea typeface="Times New Roman" panose="02020603050405020304" pitchFamily="18" charset="0"/>
                <a:cs typeface="Times New Roman" panose="02020603050405020304" pitchFamily="18" charset="0"/>
              </a:rPr>
              <a:t> </a:t>
            </a:r>
            <a:r>
              <a:rPr lang="fr-FR" sz="1600" b="1" dirty="0">
                <a:effectLst/>
                <a:latin typeface="Calibri" panose="020F0502020204030204" pitchFamily="34" charset="0"/>
                <a:ea typeface="Times New Roman" panose="02020603050405020304" pitchFamily="18" charset="0"/>
                <a:cs typeface="Times New Roman" panose="02020603050405020304" pitchFamily="18" charset="0"/>
              </a:rPr>
              <a:t>Enseignant à l’IUT de Chimie</a:t>
            </a:r>
            <a:r>
              <a:rPr lang="fr-FR" sz="1600" dirty="0">
                <a:effectLst/>
                <a:latin typeface="Calibri" panose="020F0502020204030204" pitchFamily="34" charset="0"/>
                <a:ea typeface="Times New Roman" panose="02020603050405020304" pitchFamily="18" charset="0"/>
                <a:cs typeface="Times New Roman" panose="02020603050405020304" pitchFamily="18" charset="0"/>
              </a:rPr>
              <a:t> du Puy-en-Velay, Université Clermont Auvergne</a:t>
            </a:r>
          </a:p>
          <a:p>
            <a:pPr algn="just"/>
            <a:r>
              <a:rPr lang="fr-FR" sz="1600" dirty="0">
                <a:effectLst/>
                <a:latin typeface="Calibri" panose="020F0502020204030204" pitchFamily="34" charset="0"/>
                <a:ea typeface="Times New Roman" panose="02020603050405020304" pitchFamily="18" charset="0"/>
                <a:cs typeface="Times New Roman" panose="02020603050405020304" pitchFamily="18" charset="0"/>
              </a:rPr>
              <a:t>  </a:t>
            </a:r>
          </a:p>
        </p:txBody>
      </p:sp>
      <p:sp>
        <p:nvSpPr>
          <p:cNvPr id="3" name="Flèche vers le bas 2">
            <a:extLst>
              <a:ext uri="{FF2B5EF4-FFF2-40B4-BE49-F238E27FC236}">
                <a16:creationId xmlns:a16="http://schemas.microsoft.com/office/drawing/2014/main" id="{891AC4D9-362C-6E0F-C14E-F0EF8B2F57C5}"/>
              </a:ext>
            </a:extLst>
          </p:cNvPr>
          <p:cNvSpPr/>
          <p:nvPr/>
        </p:nvSpPr>
        <p:spPr>
          <a:xfrm>
            <a:off x="6803136" y="583430"/>
            <a:ext cx="2221992" cy="5522976"/>
          </a:xfrm>
          <a:prstGeom prst="downArrow">
            <a:avLst>
              <a:gd name="adj1" fmla="val 68719"/>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5" name="ZoneTexte 4">
            <a:extLst>
              <a:ext uri="{FF2B5EF4-FFF2-40B4-BE49-F238E27FC236}">
                <a16:creationId xmlns:a16="http://schemas.microsoft.com/office/drawing/2014/main" id="{C30E5E8C-FB71-4DBE-7400-DEB8EB928989}"/>
              </a:ext>
            </a:extLst>
          </p:cNvPr>
          <p:cNvSpPr txBox="1"/>
          <p:nvPr/>
        </p:nvSpPr>
        <p:spPr>
          <a:xfrm>
            <a:off x="7171182" y="660399"/>
            <a:ext cx="1485900" cy="646331"/>
          </a:xfrm>
          <a:prstGeom prst="rect">
            <a:avLst/>
          </a:prstGeom>
          <a:noFill/>
        </p:spPr>
        <p:txBody>
          <a:bodyPr wrap="square">
            <a:spAutoFit/>
          </a:bodyPr>
          <a:lstStyle/>
          <a:p>
            <a:pPr algn="ctr"/>
            <a:r>
              <a:rPr lang="fr-FR" sz="1800" dirty="0">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rPr>
              <a:t>Formation d’ingénieure</a:t>
            </a:r>
            <a:endParaRPr lang="fr-FR" dirty="0">
              <a:solidFill>
                <a:schemeClr val="bg1"/>
              </a:solidFill>
            </a:endParaRPr>
          </a:p>
        </p:txBody>
      </p:sp>
      <p:sp>
        <p:nvSpPr>
          <p:cNvPr id="6" name="ZoneTexte 5">
            <a:extLst>
              <a:ext uri="{FF2B5EF4-FFF2-40B4-BE49-F238E27FC236}">
                <a16:creationId xmlns:a16="http://schemas.microsoft.com/office/drawing/2014/main" id="{80640FF0-8BC6-21FC-48AB-AF54D3CAD79F}"/>
              </a:ext>
            </a:extLst>
          </p:cNvPr>
          <p:cNvSpPr txBox="1"/>
          <p:nvPr/>
        </p:nvSpPr>
        <p:spPr>
          <a:xfrm>
            <a:off x="7260336" y="1788659"/>
            <a:ext cx="1307592" cy="369332"/>
          </a:xfrm>
          <a:prstGeom prst="rect">
            <a:avLst/>
          </a:prstGeom>
          <a:noFill/>
        </p:spPr>
        <p:txBody>
          <a:bodyPr wrap="square">
            <a:spAutoFit/>
          </a:bodyPr>
          <a:lstStyle/>
          <a:p>
            <a:pPr algn="ctr"/>
            <a:r>
              <a:rPr lang="fr-FR" dirty="0">
                <a:solidFill>
                  <a:schemeClr val="bg1"/>
                </a:solidFill>
                <a:latin typeface="Calibri" panose="020F0502020204030204" pitchFamily="34" charset="0"/>
                <a:cs typeface="Times New Roman" panose="02020603050405020304" pitchFamily="18" charset="0"/>
              </a:rPr>
              <a:t>Ingénieur</a:t>
            </a:r>
            <a:endParaRPr lang="fr-FR" dirty="0">
              <a:solidFill>
                <a:schemeClr val="bg1"/>
              </a:solidFill>
            </a:endParaRPr>
          </a:p>
        </p:txBody>
      </p:sp>
      <p:sp>
        <p:nvSpPr>
          <p:cNvPr id="7" name="ZoneTexte 6">
            <a:extLst>
              <a:ext uri="{FF2B5EF4-FFF2-40B4-BE49-F238E27FC236}">
                <a16:creationId xmlns:a16="http://schemas.microsoft.com/office/drawing/2014/main" id="{83C012B0-5CAF-381E-EF17-29D7ED60849F}"/>
              </a:ext>
            </a:extLst>
          </p:cNvPr>
          <p:cNvSpPr txBox="1"/>
          <p:nvPr/>
        </p:nvSpPr>
        <p:spPr>
          <a:xfrm>
            <a:off x="7082028" y="2452937"/>
            <a:ext cx="1664208" cy="646331"/>
          </a:xfrm>
          <a:prstGeom prst="rect">
            <a:avLst/>
          </a:prstGeom>
          <a:noFill/>
        </p:spPr>
        <p:txBody>
          <a:bodyPr wrap="square">
            <a:spAutoFit/>
          </a:bodyPr>
          <a:lstStyle/>
          <a:p>
            <a:pPr algn="ctr"/>
            <a:r>
              <a:rPr lang="fr-FR" dirty="0">
                <a:solidFill>
                  <a:schemeClr val="bg1"/>
                </a:solidFill>
                <a:latin typeface="Calibri" panose="020F0502020204030204" pitchFamily="34" charset="0"/>
                <a:cs typeface="Times New Roman" panose="02020603050405020304" pitchFamily="18" charset="0"/>
              </a:rPr>
              <a:t>Découverte de l’enseignement </a:t>
            </a:r>
            <a:endParaRPr lang="fr-FR" dirty="0">
              <a:solidFill>
                <a:schemeClr val="bg1"/>
              </a:solidFill>
            </a:endParaRPr>
          </a:p>
        </p:txBody>
      </p:sp>
      <p:sp>
        <p:nvSpPr>
          <p:cNvPr id="8" name="ZoneTexte 7">
            <a:extLst>
              <a:ext uri="{FF2B5EF4-FFF2-40B4-BE49-F238E27FC236}">
                <a16:creationId xmlns:a16="http://schemas.microsoft.com/office/drawing/2014/main" id="{9223FF2E-2D32-3247-DD5E-49625D382658}"/>
              </a:ext>
            </a:extLst>
          </p:cNvPr>
          <p:cNvSpPr txBox="1"/>
          <p:nvPr/>
        </p:nvSpPr>
        <p:spPr>
          <a:xfrm>
            <a:off x="7082028" y="3610568"/>
            <a:ext cx="1664208" cy="369332"/>
          </a:xfrm>
          <a:prstGeom prst="rect">
            <a:avLst/>
          </a:prstGeom>
          <a:noFill/>
        </p:spPr>
        <p:txBody>
          <a:bodyPr wrap="square">
            <a:spAutoFit/>
          </a:bodyPr>
          <a:lstStyle/>
          <a:p>
            <a:pPr algn="ctr"/>
            <a:r>
              <a:rPr lang="fr-FR" dirty="0">
                <a:solidFill>
                  <a:schemeClr val="bg1"/>
                </a:solidFill>
                <a:latin typeface="Calibri" panose="020F0502020204030204" pitchFamily="34" charset="0"/>
                <a:cs typeface="Times New Roman" panose="02020603050405020304" pitchFamily="18" charset="0"/>
              </a:rPr>
              <a:t>Thèse</a:t>
            </a:r>
            <a:endParaRPr lang="fr-FR" dirty="0">
              <a:solidFill>
                <a:schemeClr val="bg1"/>
              </a:solidFill>
            </a:endParaRPr>
          </a:p>
        </p:txBody>
      </p:sp>
      <p:sp>
        <p:nvSpPr>
          <p:cNvPr id="10" name="ZoneTexte 9">
            <a:extLst>
              <a:ext uri="{FF2B5EF4-FFF2-40B4-BE49-F238E27FC236}">
                <a16:creationId xmlns:a16="http://schemas.microsoft.com/office/drawing/2014/main" id="{1AC52185-243C-A355-E0C7-ADD2176D27CC}"/>
              </a:ext>
            </a:extLst>
          </p:cNvPr>
          <p:cNvSpPr txBox="1"/>
          <p:nvPr/>
        </p:nvSpPr>
        <p:spPr>
          <a:xfrm>
            <a:off x="7082028" y="4491200"/>
            <a:ext cx="1664208" cy="369332"/>
          </a:xfrm>
          <a:prstGeom prst="rect">
            <a:avLst/>
          </a:prstGeom>
          <a:noFill/>
        </p:spPr>
        <p:txBody>
          <a:bodyPr wrap="square">
            <a:spAutoFit/>
          </a:bodyPr>
          <a:lstStyle/>
          <a:p>
            <a:pPr algn="ctr"/>
            <a:r>
              <a:rPr lang="fr-FR" dirty="0">
                <a:solidFill>
                  <a:schemeClr val="bg1"/>
                </a:solidFill>
                <a:latin typeface="Calibri" panose="020F0502020204030204" pitchFamily="34" charset="0"/>
                <a:cs typeface="Times New Roman" panose="02020603050405020304" pitchFamily="18" charset="0"/>
              </a:rPr>
              <a:t>Enseignement</a:t>
            </a:r>
            <a:endParaRPr lang="fr-FR" dirty="0">
              <a:solidFill>
                <a:schemeClr val="bg1"/>
              </a:solidFill>
            </a:endParaRPr>
          </a:p>
        </p:txBody>
      </p:sp>
      <p:sp>
        <p:nvSpPr>
          <p:cNvPr id="12" name="ZoneTexte 11">
            <a:extLst>
              <a:ext uri="{FF2B5EF4-FFF2-40B4-BE49-F238E27FC236}">
                <a16:creationId xmlns:a16="http://schemas.microsoft.com/office/drawing/2014/main" id="{E25AAABA-3B99-70AF-3A2A-C2BFD6129342}"/>
              </a:ext>
            </a:extLst>
          </p:cNvPr>
          <p:cNvSpPr txBox="1"/>
          <p:nvPr/>
        </p:nvSpPr>
        <p:spPr>
          <a:xfrm>
            <a:off x="340128" y="274243"/>
            <a:ext cx="4572000" cy="369332"/>
          </a:xfrm>
          <a:prstGeom prst="rect">
            <a:avLst/>
          </a:prstGeom>
          <a:noFill/>
        </p:spPr>
        <p:txBody>
          <a:bodyPr wrap="square">
            <a:spAutoFit/>
          </a:bodyPr>
          <a:lstStyle/>
          <a:p>
            <a:r>
              <a:rPr lang="fr-FR" sz="1800" b="1" dirty="0">
                <a:latin typeface="CMU Sans Serif" panose="02000603000000000000" pitchFamily="2" charset="0"/>
                <a:ea typeface="CMU Sans Serif" panose="02000603000000000000" pitchFamily="2" charset="0"/>
                <a:cs typeface="CMU Sans Serif" panose="02000603000000000000" pitchFamily="2" charset="0"/>
              </a:rPr>
              <a:t>2. Parcours universitaire et professionnel</a:t>
            </a:r>
          </a:p>
        </p:txBody>
      </p:sp>
    </p:spTree>
    <p:extLst>
      <p:ext uri="{BB962C8B-B14F-4D97-AF65-F5344CB8AC3E}">
        <p14:creationId xmlns:p14="http://schemas.microsoft.com/office/powerpoint/2010/main" val="21394556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9FD9A6B-2819-9144-855C-0A6F528C7CA9}"/>
              </a:ext>
            </a:extLst>
          </p:cNvPr>
          <p:cNvSpPr/>
          <p:nvPr/>
        </p:nvSpPr>
        <p:spPr>
          <a:xfrm>
            <a:off x="0" y="0"/>
            <a:ext cx="9144000" cy="194155"/>
          </a:xfrm>
          <a:prstGeom prst="rect">
            <a:avLst/>
          </a:prstGeom>
          <a:gradFill flip="none" rotWithShape="1">
            <a:gsLst>
              <a:gs pos="46000">
                <a:srgbClr val="9FC883"/>
              </a:gs>
              <a:gs pos="20000">
                <a:srgbClr val="FFC000"/>
              </a:gs>
              <a:gs pos="0">
                <a:srgbClr val="FF0000"/>
              </a:gs>
              <a:gs pos="72000">
                <a:schemeClr val="accent1">
                  <a:lumMod val="60000"/>
                  <a:lumOff val="40000"/>
                </a:schemeClr>
              </a:gs>
              <a:gs pos="100000">
                <a:srgbClr val="7030A0">
                  <a:alpha val="30000"/>
                </a:srgbClr>
              </a:gs>
              <a:gs pos="100000">
                <a:srgbClr val="7030A0">
                  <a:alpha val="31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5" name="ZoneTexte 4">
            <a:extLst>
              <a:ext uri="{FF2B5EF4-FFF2-40B4-BE49-F238E27FC236}">
                <a16:creationId xmlns:a16="http://schemas.microsoft.com/office/drawing/2014/main" id="{C30E5E8C-FB71-4DBE-7400-DEB8EB928989}"/>
              </a:ext>
            </a:extLst>
          </p:cNvPr>
          <p:cNvSpPr txBox="1"/>
          <p:nvPr/>
        </p:nvSpPr>
        <p:spPr>
          <a:xfrm>
            <a:off x="7205784" y="1746643"/>
            <a:ext cx="1307592" cy="646331"/>
          </a:xfrm>
          <a:prstGeom prst="rect">
            <a:avLst/>
          </a:prstGeom>
          <a:noFill/>
        </p:spPr>
        <p:txBody>
          <a:bodyPr wrap="square">
            <a:spAutoFit/>
          </a:bodyPr>
          <a:lstStyle/>
          <a:p>
            <a:pPr algn="ctr"/>
            <a:r>
              <a:rPr lang="fr-FR" sz="1800" dirty="0">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rPr>
              <a:t>Formation d’ingénieur</a:t>
            </a:r>
            <a:endParaRPr lang="fr-FR" dirty="0">
              <a:solidFill>
                <a:schemeClr val="bg1"/>
              </a:solidFill>
            </a:endParaRPr>
          </a:p>
        </p:txBody>
      </p:sp>
      <p:sp>
        <p:nvSpPr>
          <p:cNvPr id="6" name="ZoneTexte 5">
            <a:extLst>
              <a:ext uri="{FF2B5EF4-FFF2-40B4-BE49-F238E27FC236}">
                <a16:creationId xmlns:a16="http://schemas.microsoft.com/office/drawing/2014/main" id="{80640FF0-8BC6-21FC-48AB-AF54D3CAD79F}"/>
              </a:ext>
            </a:extLst>
          </p:cNvPr>
          <p:cNvSpPr txBox="1"/>
          <p:nvPr/>
        </p:nvSpPr>
        <p:spPr>
          <a:xfrm>
            <a:off x="7260336" y="1788659"/>
            <a:ext cx="1307592" cy="369332"/>
          </a:xfrm>
          <a:prstGeom prst="rect">
            <a:avLst/>
          </a:prstGeom>
          <a:noFill/>
        </p:spPr>
        <p:txBody>
          <a:bodyPr wrap="square">
            <a:spAutoFit/>
          </a:bodyPr>
          <a:lstStyle/>
          <a:p>
            <a:pPr algn="ctr"/>
            <a:r>
              <a:rPr lang="fr-FR" dirty="0">
                <a:solidFill>
                  <a:schemeClr val="bg1"/>
                </a:solidFill>
                <a:latin typeface="Calibri" panose="020F0502020204030204" pitchFamily="34" charset="0"/>
                <a:cs typeface="Times New Roman" panose="02020603050405020304" pitchFamily="18" charset="0"/>
              </a:rPr>
              <a:t>Ingénieur</a:t>
            </a:r>
            <a:endParaRPr lang="fr-FR" dirty="0">
              <a:solidFill>
                <a:schemeClr val="bg1"/>
              </a:solidFill>
            </a:endParaRPr>
          </a:p>
        </p:txBody>
      </p:sp>
      <p:sp>
        <p:nvSpPr>
          <p:cNvPr id="7" name="ZoneTexte 6">
            <a:extLst>
              <a:ext uri="{FF2B5EF4-FFF2-40B4-BE49-F238E27FC236}">
                <a16:creationId xmlns:a16="http://schemas.microsoft.com/office/drawing/2014/main" id="{83C012B0-5CAF-381E-EF17-29D7ED60849F}"/>
              </a:ext>
            </a:extLst>
          </p:cNvPr>
          <p:cNvSpPr txBox="1"/>
          <p:nvPr/>
        </p:nvSpPr>
        <p:spPr>
          <a:xfrm>
            <a:off x="7082028" y="2499103"/>
            <a:ext cx="1664208" cy="646331"/>
          </a:xfrm>
          <a:prstGeom prst="rect">
            <a:avLst/>
          </a:prstGeom>
          <a:noFill/>
        </p:spPr>
        <p:txBody>
          <a:bodyPr wrap="square">
            <a:spAutoFit/>
          </a:bodyPr>
          <a:lstStyle/>
          <a:p>
            <a:pPr algn="ctr"/>
            <a:r>
              <a:rPr lang="fr-FR" dirty="0">
                <a:solidFill>
                  <a:schemeClr val="bg1"/>
                </a:solidFill>
                <a:latin typeface="Calibri" panose="020F0502020204030204" pitchFamily="34" charset="0"/>
                <a:cs typeface="Times New Roman" panose="02020603050405020304" pitchFamily="18" charset="0"/>
              </a:rPr>
              <a:t>Découverte de l’enseignement </a:t>
            </a:r>
            <a:endParaRPr lang="fr-FR" dirty="0">
              <a:solidFill>
                <a:schemeClr val="bg1"/>
              </a:solidFill>
            </a:endParaRPr>
          </a:p>
        </p:txBody>
      </p:sp>
      <p:sp>
        <p:nvSpPr>
          <p:cNvPr id="8" name="ZoneTexte 7">
            <a:extLst>
              <a:ext uri="{FF2B5EF4-FFF2-40B4-BE49-F238E27FC236}">
                <a16:creationId xmlns:a16="http://schemas.microsoft.com/office/drawing/2014/main" id="{9223FF2E-2D32-3247-DD5E-49625D382658}"/>
              </a:ext>
            </a:extLst>
          </p:cNvPr>
          <p:cNvSpPr txBox="1"/>
          <p:nvPr/>
        </p:nvSpPr>
        <p:spPr>
          <a:xfrm>
            <a:off x="7082028" y="3610568"/>
            <a:ext cx="1664208" cy="369332"/>
          </a:xfrm>
          <a:prstGeom prst="rect">
            <a:avLst/>
          </a:prstGeom>
          <a:noFill/>
        </p:spPr>
        <p:txBody>
          <a:bodyPr wrap="square">
            <a:spAutoFit/>
          </a:bodyPr>
          <a:lstStyle/>
          <a:p>
            <a:pPr algn="ctr"/>
            <a:r>
              <a:rPr lang="fr-FR" dirty="0">
                <a:solidFill>
                  <a:schemeClr val="bg1"/>
                </a:solidFill>
                <a:latin typeface="Calibri" panose="020F0502020204030204" pitchFamily="34" charset="0"/>
                <a:cs typeface="Times New Roman" panose="02020603050405020304" pitchFamily="18" charset="0"/>
              </a:rPr>
              <a:t>Thèse</a:t>
            </a:r>
            <a:endParaRPr lang="fr-FR" dirty="0">
              <a:solidFill>
                <a:schemeClr val="bg1"/>
              </a:solidFill>
            </a:endParaRPr>
          </a:p>
        </p:txBody>
      </p:sp>
      <p:sp>
        <p:nvSpPr>
          <p:cNvPr id="10" name="ZoneTexte 9">
            <a:extLst>
              <a:ext uri="{FF2B5EF4-FFF2-40B4-BE49-F238E27FC236}">
                <a16:creationId xmlns:a16="http://schemas.microsoft.com/office/drawing/2014/main" id="{1AC52185-243C-A355-E0C7-ADD2176D27CC}"/>
              </a:ext>
            </a:extLst>
          </p:cNvPr>
          <p:cNvSpPr txBox="1"/>
          <p:nvPr/>
        </p:nvSpPr>
        <p:spPr>
          <a:xfrm>
            <a:off x="7082028" y="4491200"/>
            <a:ext cx="1664208" cy="369332"/>
          </a:xfrm>
          <a:prstGeom prst="rect">
            <a:avLst/>
          </a:prstGeom>
          <a:noFill/>
        </p:spPr>
        <p:txBody>
          <a:bodyPr wrap="square">
            <a:spAutoFit/>
          </a:bodyPr>
          <a:lstStyle/>
          <a:p>
            <a:pPr algn="ctr"/>
            <a:r>
              <a:rPr lang="fr-FR" dirty="0">
                <a:solidFill>
                  <a:schemeClr val="bg1"/>
                </a:solidFill>
                <a:latin typeface="Calibri" panose="020F0502020204030204" pitchFamily="34" charset="0"/>
                <a:cs typeface="Times New Roman" panose="02020603050405020304" pitchFamily="18" charset="0"/>
              </a:rPr>
              <a:t>Enseignement</a:t>
            </a:r>
            <a:endParaRPr lang="fr-FR" dirty="0">
              <a:solidFill>
                <a:schemeClr val="bg1"/>
              </a:solidFill>
            </a:endParaRPr>
          </a:p>
        </p:txBody>
      </p:sp>
      <p:sp>
        <p:nvSpPr>
          <p:cNvPr id="4" name="ZoneTexte 3">
            <a:extLst>
              <a:ext uri="{FF2B5EF4-FFF2-40B4-BE49-F238E27FC236}">
                <a16:creationId xmlns:a16="http://schemas.microsoft.com/office/drawing/2014/main" id="{9D3CB624-445B-C532-23C5-B46708A401C2}"/>
              </a:ext>
            </a:extLst>
          </p:cNvPr>
          <p:cNvSpPr txBox="1"/>
          <p:nvPr/>
        </p:nvSpPr>
        <p:spPr>
          <a:xfrm>
            <a:off x="397764" y="463179"/>
            <a:ext cx="8136360" cy="3970318"/>
          </a:xfrm>
          <a:prstGeom prst="rect">
            <a:avLst/>
          </a:prstGeom>
          <a:noFill/>
        </p:spPr>
        <p:txBody>
          <a:bodyPr wrap="square" rtlCol="0">
            <a:spAutoFit/>
          </a:bodyPr>
          <a:lstStyle/>
          <a:p>
            <a:r>
              <a:rPr lang="fr-FR" b="1" dirty="0">
                <a:latin typeface="CMU Sans Serif" panose="02000603000000000000" pitchFamily="2" charset="0"/>
                <a:ea typeface="CMU Sans Serif" panose="02000603000000000000" pitchFamily="2" charset="0"/>
                <a:cs typeface="CMU Sans Serif" panose="02000603000000000000" pitchFamily="2" charset="0"/>
              </a:rPr>
              <a:t>3. Mes activités d’enseignement</a:t>
            </a:r>
          </a:p>
          <a:p>
            <a:pPr algn="just"/>
            <a:endParaRPr lang="fr-FR" b="1" dirty="0">
              <a:latin typeface="Calibri" panose="020F0502020204030204" pitchFamily="34" charset="0"/>
              <a:ea typeface="Times New Roman" panose="02020603050405020304" pitchFamily="18" charset="0"/>
              <a:cs typeface="Times New Roman" panose="02020603050405020304" pitchFamily="18" charset="0"/>
            </a:endParaRPr>
          </a:p>
          <a:p>
            <a:pPr algn="just"/>
            <a:endParaRPr lang="fr-FR" b="1" dirty="0">
              <a:effectLst/>
              <a:latin typeface="Calibri" panose="020F0502020204030204" pitchFamily="34" charset="0"/>
              <a:ea typeface="Times New Roman" panose="02020603050405020304" pitchFamily="18" charset="0"/>
              <a:cs typeface="Times New Roman" panose="02020603050405020304" pitchFamily="18" charset="0"/>
            </a:endParaRPr>
          </a:p>
          <a:p>
            <a:pPr algn="just"/>
            <a:r>
              <a:rPr lang="fr-FR" b="1" dirty="0">
                <a:latin typeface="Calibri" panose="020F0502020204030204" pitchFamily="34" charset="0"/>
                <a:ea typeface="Times New Roman" panose="02020603050405020304" pitchFamily="18" charset="0"/>
                <a:cs typeface="Times New Roman" panose="02020603050405020304" pitchFamily="18" charset="0"/>
              </a:rPr>
              <a:t>Publics variés : </a:t>
            </a:r>
          </a:p>
          <a:p>
            <a:pPr algn="just"/>
            <a:endParaRPr lang="fr-FR" b="1" dirty="0">
              <a:effectLst/>
              <a:latin typeface="Calibri" panose="020F0502020204030204" pitchFamily="34" charset="0"/>
              <a:ea typeface="Times New Roman" panose="02020603050405020304" pitchFamily="18" charset="0"/>
              <a:cs typeface="Times New Roman" panose="02020603050405020304" pitchFamily="18" charset="0"/>
            </a:endParaRPr>
          </a:p>
          <a:p>
            <a:pPr algn="just"/>
            <a:endParaRPr lang="fr-FR" b="1" dirty="0">
              <a:latin typeface="Calibri" panose="020F0502020204030204" pitchFamily="34" charset="0"/>
              <a:ea typeface="Times New Roman" panose="02020603050405020304" pitchFamily="18" charset="0"/>
              <a:cs typeface="Times New Roman" panose="02020603050405020304" pitchFamily="18" charset="0"/>
            </a:endParaRPr>
          </a:p>
          <a:p>
            <a:pPr algn="just"/>
            <a:endParaRPr lang="fr-FR" b="1" dirty="0">
              <a:effectLst/>
              <a:latin typeface="Calibri" panose="020F0502020204030204" pitchFamily="34" charset="0"/>
              <a:ea typeface="Times New Roman" panose="02020603050405020304" pitchFamily="18" charset="0"/>
              <a:cs typeface="Times New Roman" panose="02020603050405020304" pitchFamily="18" charset="0"/>
            </a:endParaRPr>
          </a:p>
          <a:p>
            <a:pPr algn="just"/>
            <a:endParaRPr lang="fr-FR" b="1" dirty="0">
              <a:latin typeface="Calibri" panose="020F0502020204030204" pitchFamily="34" charset="0"/>
              <a:ea typeface="Times New Roman" panose="02020603050405020304" pitchFamily="18" charset="0"/>
              <a:cs typeface="Times New Roman" panose="02020603050405020304" pitchFamily="18" charset="0"/>
            </a:endParaRPr>
          </a:p>
          <a:p>
            <a:pPr algn="just"/>
            <a:endParaRPr lang="fr-FR" b="1" dirty="0">
              <a:effectLst/>
              <a:latin typeface="Calibri" panose="020F0502020204030204" pitchFamily="34" charset="0"/>
              <a:ea typeface="Times New Roman" panose="02020603050405020304" pitchFamily="18" charset="0"/>
              <a:cs typeface="Times New Roman" panose="02020603050405020304" pitchFamily="18" charset="0"/>
            </a:endParaRPr>
          </a:p>
          <a:p>
            <a:pPr algn="just"/>
            <a:endParaRPr lang="fr-FR" b="1" dirty="0">
              <a:latin typeface="Calibri" panose="020F0502020204030204" pitchFamily="34" charset="0"/>
              <a:ea typeface="Times New Roman" panose="02020603050405020304" pitchFamily="18" charset="0"/>
              <a:cs typeface="Times New Roman" panose="02020603050405020304" pitchFamily="18" charset="0"/>
            </a:endParaRPr>
          </a:p>
          <a:p>
            <a:pPr algn="just"/>
            <a:endParaRPr lang="fr-FR" b="1" dirty="0">
              <a:effectLst/>
              <a:latin typeface="Calibri" panose="020F0502020204030204" pitchFamily="34" charset="0"/>
              <a:ea typeface="Times New Roman" panose="02020603050405020304" pitchFamily="18" charset="0"/>
              <a:cs typeface="Times New Roman" panose="02020603050405020304" pitchFamily="18" charset="0"/>
            </a:endParaRPr>
          </a:p>
          <a:p>
            <a:pPr algn="just"/>
            <a:endParaRPr lang="fr-FR" b="1" dirty="0">
              <a:latin typeface="Calibri" panose="020F0502020204030204" pitchFamily="34" charset="0"/>
              <a:ea typeface="Times New Roman" panose="02020603050405020304" pitchFamily="18" charset="0"/>
              <a:cs typeface="Times New Roman" panose="02020603050405020304" pitchFamily="18" charset="0"/>
            </a:endParaRPr>
          </a:p>
          <a:p>
            <a:pPr algn="just"/>
            <a:endParaRPr lang="fr-FR" b="1" dirty="0">
              <a:effectLst/>
              <a:latin typeface="Calibri" panose="020F0502020204030204" pitchFamily="34" charset="0"/>
              <a:ea typeface="Times New Roman" panose="02020603050405020304" pitchFamily="18" charset="0"/>
              <a:cs typeface="Times New Roman" panose="02020603050405020304" pitchFamily="18" charset="0"/>
            </a:endParaRPr>
          </a:p>
          <a:p>
            <a:pPr algn="just"/>
            <a:r>
              <a:rPr lang="fr-FR" b="1" dirty="0">
                <a:effectLst/>
                <a:latin typeface="Calibri" panose="020F0502020204030204" pitchFamily="34" charset="0"/>
                <a:ea typeface="Times New Roman" panose="02020603050405020304" pitchFamily="18" charset="0"/>
                <a:cs typeface="Times New Roman" panose="02020603050405020304" pitchFamily="18" charset="0"/>
              </a:rPr>
              <a:t>  </a:t>
            </a:r>
          </a:p>
        </p:txBody>
      </p:sp>
      <p:sp>
        <p:nvSpPr>
          <p:cNvPr id="11" name="ZoneTexte 10">
            <a:extLst>
              <a:ext uri="{FF2B5EF4-FFF2-40B4-BE49-F238E27FC236}">
                <a16:creationId xmlns:a16="http://schemas.microsoft.com/office/drawing/2014/main" id="{16D3576F-FD57-F3F6-FC0A-5A8E043F675C}"/>
              </a:ext>
            </a:extLst>
          </p:cNvPr>
          <p:cNvSpPr txBox="1"/>
          <p:nvPr/>
        </p:nvSpPr>
        <p:spPr>
          <a:xfrm>
            <a:off x="2840112" y="1240804"/>
            <a:ext cx="1649592" cy="369332"/>
          </a:xfrm>
          <a:prstGeom prst="rect">
            <a:avLst/>
          </a:prstGeom>
          <a:noFill/>
        </p:spPr>
        <p:txBody>
          <a:bodyPr wrap="square" rtlCol="0">
            <a:spAutoFit/>
          </a:bodyPr>
          <a:lstStyle/>
          <a:p>
            <a:r>
              <a:rPr lang="fr-FR" dirty="0"/>
              <a:t>CAP Menuisier</a:t>
            </a:r>
          </a:p>
        </p:txBody>
      </p:sp>
      <p:sp>
        <p:nvSpPr>
          <p:cNvPr id="12" name="ZoneTexte 11">
            <a:extLst>
              <a:ext uri="{FF2B5EF4-FFF2-40B4-BE49-F238E27FC236}">
                <a16:creationId xmlns:a16="http://schemas.microsoft.com/office/drawing/2014/main" id="{C27FAE8B-0714-51AA-516C-251FD2C33B74}"/>
              </a:ext>
            </a:extLst>
          </p:cNvPr>
          <p:cNvSpPr txBox="1"/>
          <p:nvPr/>
        </p:nvSpPr>
        <p:spPr>
          <a:xfrm>
            <a:off x="1255152" y="1785094"/>
            <a:ext cx="1649592" cy="646331"/>
          </a:xfrm>
          <a:prstGeom prst="rect">
            <a:avLst/>
          </a:prstGeom>
          <a:noFill/>
        </p:spPr>
        <p:txBody>
          <a:bodyPr wrap="square" rtlCol="0">
            <a:spAutoFit/>
          </a:bodyPr>
          <a:lstStyle/>
          <a:p>
            <a:r>
              <a:rPr lang="fr-FR" dirty="0"/>
              <a:t>Master 2 Génie des procédés </a:t>
            </a:r>
          </a:p>
        </p:txBody>
      </p:sp>
      <p:sp>
        <p:nvSpPr>
          <p:cNvPr id="13" name="ZoneTexte 12">
            <a:extLst>
              <a:ext uri="{FF2B5EF4-FFF2-40B4-BE49-F238E27FC236}">
                <a16:creationId xmlns:a16="http://schemas.microsoft.com/office/drawing/2014/main" id="{0F6F6C94-912E-2784-5D0D-CAEFA8C051E8}"/>
              </a:ext>
            </a:extLst>
          </p:cNvPr>
          <p:cNvSpPr txBox="1"/>
          <p:nvPr/>
        </p:nvSpPr>
        <p:spPr>
          <a:xfrm>
            <a:off x="6380988" y="1651633"/>
            <a:ext cx="1649592" cy="369332"/>
          </a:xfrm>
          <a:prstGeom prst="rect">
            <a:avLst/>
          </a:prstGeom>
          <a:noFill/>
        </p:spPr>
        <p:txBody>
          <a:bodyPr wrap="square" rtlCol="0">
            <a:spAutoFit/>
          </a:bodyPr>
          <a:lstStyle/>
          <a:p>
            <a:r>
              <a:rPr lang="fr-FR" dirty="0"/>
              <a:t>BUT Chimie</a:t>
            </a:r>
          </a:p>
        </p:txBody>
      </p:sp>
      <p:sp>
        <p:nvSpPr>
          <p:cNvPr id="14" name="ZoneTexte 13">
            <a:extLst>
              <a:ext uri="{FF2B5EF4-FFF2-40B4-BE49-F238E27FC236}">
                <a16:creationId xmlns:a16="http://schemas.microsoft.com/office/drawing/2014/main" id="{60B66FF7-22F9-9609-3C06-1082A7C52479}"/>
              </a:ext>
            </a:extLst>
          </p:cNvPr>
          <p:cNvSpPr txBox="1"/>
          <p:nvPr/>
        </p:nvSpPr>
        <p:spPr>
          <a:xfrm>
            <a:off x="3218688" y="2408675"/>
            <a:ext cx="2882196" cy="646331"/>
          </a:xfrm>
          <a:prstGeom prst="rect">
            <a:avLst/>
          </a:prstGeom>
          <a:noFill/>
        </p:spPr>
        <p:txBody>
          <a:bodyPr wrap="square" rtlCol="0">
            <a:spAutoFit/>
          </a:bodyPr>
          <a:lstStyle/>
          <a:p>
            <a:r>
              <a:rPr lang="fr-FR" dirty="0"/>
              <a:t>Bac Pro « Aménagement finition du bâtiment »</a:t>
            </a:r>
          </a:p>
        </p:txBody>
      </p:sp>
      <p:sp>
        <p:nvSpPr>
          <p:cNvPr id="15" name="ZoneTexte 14">
            <a:extLst>
              <a:ext uri="{FF2B5EF4-FFF2-40B4-BE49-F238E27FC236}">
                <a16:creationId xmlns:a16="http://schemas.microsoft.com/office/drawing/2014/main" id="{B365AA77-82DB-A98F-996A-BDA697DA877B}"/>
              </a:ext>
            </a:extLst>
          </p:cNvPr>
          <p:cNvSpPr txBox="1"/>
          <p:nvPr/>
        </p:nvSpPr>
        <p:spPr>
          <a:xfrm>
            <a:off x="6353244" y="3334287"/>
            <a:ext cx="1976940" cy="646331"/>
          </a:xfrm>
          <a:prstGeom prst="rect">
            <a:avLst/>
          </a:prstGeom>
          <a:noFill/>
        </p:spPr>
        <p:txBody>
          <a:bodyPr wrap="square" rtlCol="0">
            <a:spAutoFit/>
          </a:bodyPr>
          <a:lstStyle/>
          <a:p>
            <a:r>
              <a:rPr lang="fr-FR" dirty="0"/>
              <a:t>BUT Génie Thermique</a:t>
            </a:r>
          </a:p>
        </p:txBody>
      </p:sp>
      <p:sp>
        <p:nvSpPr>
          <p:cNvPr id="17" name="ZoneTexte 16">
            <a:extLst>
              <a:ext uri="{FF2B5EF4-FFF2-40B4-BE49-F238E27FC236}">
                <a16:creationId xmlns:a16="http://schemas.microsoft.com/office/drawing/2014/main" id="{9C6EF9D0-50F8-ACF3-1FD6-F19A2501CC7C}"/>
              </a:ext>
            </a:extLst>
          </p:cNvPr>
          <p:cNvSpPr txBox="1"/>
          <p:nvPr/>
        </p:nvSpPr>
        <p:spPr>
          <a:xfrm>
            <a:off x="1197552" y="2392031"/>
            <a:ext cx="1764792" cy="276999"/>
          </a:xfrm>
          <a:prstGeom prst="rect">
            <a:avLst/>
          </a:prstGeom>
          <a:noFill/>
        </p:spPr>
        <p:txBody>
          <a:bodyPr wrap="square">
            <a:spAutoFit/>
          </a:bodyPr>
          <a:lstStyle/>
          <a:p>
            <a:r>
              <a:rPr lang="fr-FR" sz="1200" dirty="0">
                <a:solidFill>
                  <a:schemeClr val="accent6">
                    <a:lumMod val="75000"/>
                  </a:schemeClr>
                </a:solidFill>
              </a:rPr>
              <a:t>Module de combustion</a:t>
            </a:r>
          </a:p>
        </p:txBody>
      </p:sp>
      <p:sp>
        <p:nvSpPr>
          <p:cNvPr id="18" name="ZoneTexte 17">
            <a:extLst>
              <a:ext uri="{FF2B5EF4-FFF2-40B4-BE49-F238E27FC236}">
                <a16:creationId xmlns:a16="http://schemas.microsoft.com/office/drawing/2014/main" id="{538E0E3F-0E76-5911-9A2B-BDC662AB0528}"/>
              </a:ext>
            </a:extLst>
          </p:cNvPr>
          <p:cNvSpPr txBox="1"/>
          <p:nvPr/>
        </p:nvSpPr>
        <p:spPr>
          <a:xfrm>
            <a:off x="2962344" y="1533557"/>
            <a:ext cx="1764792" cy="276999"/>
          </a:xfrm>
          <a:prstGeom prst="rect">
            <a:avLst/>
          </a:prstGeom>
          <a:noFill/>
        </p:spPr>
        <p:txBody>
          <a:bodyPr wrap="square">
            <a:spAutoFit/>
          </a:bodyPr>
          <a:lstStyle/>
          <a:p>
            <a:r>
              <a:rPr lang="fr-FR" sz="1200" dirty="0">
                <a:solidFill>
                  <a:schemeClr val="accent6">
                    <a:lumMod val="75000"/>
                  </a:schemeClr>
                </a:solidFill>
              </a:rPr>
              <a:t>Mathématiques </a:t>
            </a:r>
          </a:p>
        </p:txBody>
      </p:sp>
      <p:sp>
        <p:nvSpPr>
          <p:cNvPr id="19" name="ZoneTexte 18">
            <a:extLst>
              <a:ext uri="{FF2B5EF4-FFF2-40B4-BE49-F238E27FC236}">
                <a16:creationId xmlns:a16="http://schemas.microsoft.com/office/drawing/2014/main" id="{E8E75FBA-E558-CF6E-4C5C-1E8F962EF021}"/>
              </a:ext>
            </a:extLst>
          </p:cNvPr>
          <p:cNvSpPr txBox="1"/>
          <p:nvPr/>
        </p:nvSpPr>
        <p:spPr>
          <a:xfrm>
            <a:off x="2962344" y="1811563"/>
            <a:ext cx="1764792" cy="276999"/>
          </a:xfrm>
          <a:prstGeom prst="rect">
            <a:avLst/>
          </a:prstGeom>
          <a:noFill/>
        </p:spPr>
        <p:txBody>
          <a:bodyPr wrap="square">
            <a:spAutoFit/>
          </a:bodyPr>
          <a:lstStyle/>
          <a:p>
            <a:r>
              <a:rPr lang="fr-FR" sz="1200" dirty="0">
                <a:solidFill>
                  <a:schemeClr val="accent6">
                    <a:lumMod val="75000"/>
                  </a:schemeClr>
                </a:solidFill>
              </a:rPr>
              <a:t>Sciences physiques  </a:t>
            </a:r>
          </a:p>
        </p:txBody>
      </p:sp>
      <p:sp>
        <p:nvSpPr>
          <p:cNvPr id="20" name="ZoneTexte 19">
            <a:extLst>
              <a:ext uri="{FF2B5EF4-FFF2-40B4-BE49-F238E27FC236}">
                <a16:creationId xmlns:a16="http://schemas.microsoft.com/office/drawing/2014/main" id="{DC35EBF0-B0F2-F67C-482F-5351B8BA53A5}"/>
              </a:ext>
            </a:extLst>
          </p:cNvPr>
          <p:cNvSpPr txBox="1"/>
          <p:nvPr/>
        </p:nvSpPr>
        <p:spPr>
          <a:xfrm>
            <a:off x="3218688" y="3006934"/>
            <a:ext cx="1764792" cy="276999"/>
          </a:xfrm>
          <a:prstGeom prst="rect">
            <a:avLst/>
          </a:prstGeom>
          <a:noFill/>
        </p:spPr>
        <p:txBody>
          <a:bodyPr wrap="square">
            <a:spAutoFit/>
          </a:bodyPr>
          <a:lstStyle/>
          <a:p>
            <a:r>
              <a:rPr lang="fr-FR" sz="1200" dirty="0">
                <a:solidFill>
                  <a:schemeClr val="accent6">
                    <a:lumMod val="75000"/>
                  </a:schemeClr>
                </a:solidFill>
              </a:rPr>
              <a:t>Transferts thermiques</a:t>
            </a:r>
          </a:p>
        </p:txBody>
      </p:sp>
      <p:sp>
        <p:nvSpPr>
          <p:cNvPr id="21" name="ZoneTexte 20">
            <a:extLst>
              <a:ext uri="{FF2B5EF4-FFF2-40B4-BE49-F238E27FC236}">
                <a16:creationId xmlns:a16="http://schemas.microsoft.com/office/drawing/2014/main" id="{7034C16D-9033-AB16-11D6-9026F2217D87}"/>
              </a:ext>
            </a:extLst>
          </p:cNvPr>
          <p:cNvSpPr txBox="1"/>
          <p:nvPr/>
        </p:nvSpPr>
        <p:spPr>
          <a:xfrm>
            <a:off x="6380988" y="1976532"/>
            <a:ext cx="2368332" cy="830997"/>
          </a:xfrm>
          <a:prstGeom prst="rect">
            <a:avLst/>
          </a:prstGeom>
          <a:noFill/>
        </p:spPr>
        <p:txBody>
          <a:bodyPr wrap="square">
            <a:spAutoFit/>
          </a:bodyPr>
          <a:lstStyle/>
          <a:p>
            <a:r>
              <a:rPr lang="fr-FR" sz="1200" dirty="0">
                <a:solidFill>
                  <a:schemeClr val="accent6">
                    <a:lumMod val="75000"/>
                  </a:schemeClr>
                </a:solidFill>
              </a:rPr>
              <a:t>Procédés de séparation unitaire</a:t>
            </a:r>
          </a:p>
          <a:p>
            <a:r>
              <a:rPr lang="fr-FR" sz="1200" dirty="0">
                <a:solidFill>
                  <a:schemeClr val="accent6">
                    <a:lumMod val="75000"/>
                  </a:schemeClr>
                </a:solidFill>
              </a:rPr>
              <a:t>Ecoconception</a:t>
            </a:r>
          </a:p>
          <a:p>
            <a:r>
              <a:rPr lang="fr-FR" sz="1200" dirty="0">
                <a:solidFill>
                  <a:schemeClr val="accent6">
                    <a:lumMod val="75000"/>
                  </a:schemeClr>
                </a:solidFill>
              </a:rPr>
              <a:t>Anglais technique</a:t>
            </a:r>
          </a:p>
          <a:p>
            <a:endParaRPr lang="fr-FR" sz="1200" dirty="0">
              <a:solidFill>
                <a:schemeClr val="accent6">
                  <a:lumMod val="75000"/>
                </a:schemeClr>
              </a:solidFill>
            </a:endParaRPr>
          </a:p>
        </p:txBody>
      </p:sp>
      <p:sp>
        <p:nvSpPr>
          <p:cNvPr id="23" name="ZoneTexte 22">
            <a:extLst>
              <a:ext uri="{FF2B5EF4-FFF2-40B4-BE49-F238E27FC236}">
                <a16:creationId xmlns:a16="http://schemas.microsoft.com/office/drawing/2014/main" id="{CB40B7BE-1DC6-37BE-CFBC-5EB31250A42D}"/>
              </a:ext>
            </a:extLst>
          </p:cNvPr>
          <p:cNvSpPr txBox="1"/>
          <p:nvPr/>
        </p:nvSpPr>
        <p:spPr>
          <a:xfrm>
            <a:off x="6353244" y="3928617"/>
            <a:ext cx="4572000" cy="276999"/>
          </a:xfrm>
          <a:prstGeom prst="rect">
            <a:avLst/>
          </a:prstGeom>
          <a:noFill/>
        </p:spPr>
        <p:txBody>
          <a:bodyPr wrap="square">
            <a:spAutoFit/>
          </a:bodyPr>
          <a:lstStyle/>
          <a:p>
            <a:r>
              <a:rPr lang="fr-FR" sz="1200" dirty="0" err="1">
                <a:solidFill>
                  <a:schemeClr val="accent6">
                    <a:lumMod val="75000"/>
                  </a:schemeClr>
                </a:solidFill>
              </a:rPr>
              <a:t>TPs</a:t>
            </a:r>
            <a:r>
              <a:rPr lang="fr-FR" sz="1200" dirty="0">
                <a:solidFill>
                  <a:schemeClr val="accent6">
                    <a:lumMod val="75000"/>
                  </a:schemeClr>
                </a:solidFill>
              </a:rPr>
              <a:t> de Machines Thermiques</a:t>
            </a:r>
          </a:p>
        </p:txBody>
      </p:sp>
      <p:sp>
        <p:nvSpPr>
          <p:cNvPr id="24" name="ZoneTexte 23">
            <a:extLst>
              <a:ext uri="{FF2B5EF4-FFF2-40B4-BE49-F238E27FC236}">
                <a16:creationId xmlns:a16="http://schemas.microsoft.com/office/drawing/2014/main" id="{9ABCEA02-764F-9CF6-FFFE-FCD0C1151A95}"/>
              </a:ext>
            </a:extLst>
          </p:cNvPr>
          <p:cNvSpPr txBox="1"/>
          <p:nvPr/>
        </p:nvSpPr>
        <p:spPr>
          <a:xfrm>
            <a:off x="667512" y="3633277"/>
            <a:ext cx="3414384" cy="369332"/>
          </a:xfrm>
          <a:prstGeom prst="rect">
            <a:avLst/>
          </a:prstGeom>
          <a:noFill/>
        </p:spPr>
        <p:txBody>
          <a:bodyPr wrap="square" rtlCol="0">
            <a:spAutoFit/>
          </a:bodyPr>
          <a:lstStyle/>
          <a:p>
            <a:r>
              <a:rPr lang="fr-FR" dirty="0"/>
              <a:t>L3 Biotechnologies pour la santé</a:t>
            </a:r>
          </a:p>
        </p:txBody>
      </p:sp>
      <p:sp>
        <p:nvSpPr>
          <p:cNvPr id="25" name="ZoneTexte 24">
            <a:extLst>
              <a:ext uri="{FF2B5EF4-FFF2-40B4-BE49-F238E27FC236}">
                <a16:creationId xmlns:a16="http://schemas.microsoft.com/office/drawing/2014/main" id="{8913F8BF-6684-FAEA-06E5-2583A7628ED7}"/>
              </a:ext>
            </a:extLst>
          </p:cNvPr>
          <p:cNvSpPr txBox="1"/>
          <p:nvPr/>
        </p:nvSpPr>
        <p:spPr>
          <a:xfrm>
            <a:off x="670004" y="3970238"/>
            <a:ext cx="2466387" cy="276999"/>
          </a:xfrm>
          <a:prstGeom prst="rect">
            <a:avLst/>
          </a:prstGeom>
          <a:noFill/>
        </p:spPr>
        <p:txBody>
          <a:bodyPr wrap="square">
            <a:spAutoFit/>
          </a:bodyPr>
          <a:lstStyle/>
          <a:p>
            <a:r>
              <a:rPr lang="fr-FR" sz="1200" dirty="0" err="1">
                <a:solidFill>
                  <a:schemeClr val="accent6">
                    <a:lumMod val="75000"/>
                  </a:schemeClr>
                </a:solidFill>
              </a:rPr>
              <a:t>TPs</a:t>
            </a:r>
            <a:r>
              <a:rPr lang="fr-FR" sz="1200" dirty="0">
                <a:solidFill>
                  <a:schemeClr val="accent6">
                    <a:lumMod val="75000"/>
                  </a:schemeClr>
                </a:solidFill>
              </a:rPr>
              <a:t> de mécanique des fluides</a:t>
            </a:r>
          </a:p>
        </p:txBody>
      </p:sp>
    </p:spTree>
    <p:extLst>
      <p:ext uri="{BB962C8B-B14F-4D97-AF65-F5344CB8AC3E}">
        <p14:creationId xmlns:p14="http://schemas.microsoft.com/office/powerpoint/2010/main" val="5440814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9FD9A6B-2819-9144-855C-0A6F528C7CA9}"/>
              </a:ext>
            </a:extLst>
          </p:cNvPr>
          <p:cNvSpPr/>
          <p:nvPr/>
        </p:nvSpPr>
        <p:spPr>
          <a:xfrm>
            <a:off x="0" y="0"/>
            <a:ext cx="9144000" cy="194155"/>
          </a:xfrm>
          <a:prstGeom prst="rect">
            <a:avLst/>
          </a:prstGeom>
          <a:gradFill flip="none" rotWithShape="1">
            <a:gsLst>
              <a:gs pos="46000">
                <a:srgbClr val="9FC883"/>
              </a:gs>
              <a:gs pos="20000">
                <a:srgbClr val="FFC000"/>
              </a:gs>
              <a:gs pos="0">
                <a:srgbClr val="FF0000"/>
              </a:gs>
              <a:gs pos="72000">
                <a:schemeClr val="accent1">
                  <a:lumMod val="60000"/>
                  <a:lumOff val="40000"/>
                </a:schemeClr>
              </a:gs>
              <a:gs pos="100000">
                <a:srgbClr val="7030A0">
                  <a:alpha val="30000"/>
                </a:srgbClr>
              </a:gs>
              <a:gs pos="100000">
                <a:srgbClr val="7030A0">
                  <a:alpha val="31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0" name="ZoneTexte 9">
            <a:extLst>
              <a:ext uri="{FF2B5EF4-FFF2-40B4-BE49-F238E27FC236}">
                <a16:creationId xmlns:a16="http://schemas.microsoft.com/office/drawing/2014/main" id="{1AC52185-243C-A355-E0C7-ADD2176D27CC}"/>
              </a:ext>
            </a:extLst>
          </p:cNvPr>
          <p:cNvSpPr txBox="1"/>
          <p:nvPr/>
        </p:nvSpPr>
        <p:spPr>
          <a:xfrm>
            <a:off x="7082028" y="4491200"/>
            <a:ext cx="1664208" cy="369332"/>
          </a:xfrm>
          <a:prstGeom prst="rect">
            <a:avLst/>
          </a:prstGeom>
          <a:noFill/>
        </p:spPr>
        <p:txBody>
          <a:bodyPr wrap="square">
            <a:spAutoFit/>
          </a:bodyPr>
          <a:lstStyle/>
          <a:p>
            <a:pPr algn="ctr"/>
            <a:r>
              <a:rPr lang="fr-FR" dirty="0">
                <a:solidFill>
                  <a:schemeClr val="bg1"/>
                </a:solidFill>
                <a:latin typeface="Calibri" panose="020F0502020204030204" pitchFamily="34" charset="0"/>
                <a:cs typeface="Times New Roman" panose="02020603050405020304" pitchFamily="18" charset="0"/>
              </a:rPr>
              <a:t>Enseignement</a:t>
            </a:r>
            <a:endParaRPr lang="fr-FR" dirty="0">
              <a:solidFill>
                <a:schemeClr val="bg1"/>
              </a:solidFill>
            </a:endParaRPr>
          </a:p>
        </p:txBody>
      </p:sp>
      <p:pic>
        <p:nvPicPr>
          <p:cNvPr id="1026" name="Picture 2" descr="Triangle pédagogique">
            <a:extLst>
              <a:ext uri="{FF2B5EF4-FFF2-40B4-BE49-F238E27FC236}">
                <a16:creationId xmlns:a16="http://schemas.microsoft.com/office/drawing/2014/main" id="{79B1670B-B03E-93AE-4EAF-02AF3223CF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1011" y="1080944"/>
            <a:ext cx="8286032" cy="4970181"/>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914DDDA9-09DB-1C5A-6B1B-E2B2F4D15AE5}"/>
              </a:ext>
            </a:extLst>
          </p:cNvPr>
          <p:cNvSpPr txBox="1"/>
          <p:nvPr/>
        </p:nvSpPr>
        <p:spPr>
          <a:xfrm>
            <a:off x="640652" y="533498"/>
            <a:ext cx="4572000" cy="1569660"/>
          </a:xfrm>
          <a:prstGeom prst="rect">
            <a:avLst/>
          </a:prstGeom>
          <a:noFill/>
        </p:spPr>
        <p:txBody>
          <a:bodyPr wrap="square">
            <a:spAutoFit/>
          </a:bodyPr>
          <a:lstStyle/>
          <a:p>
            <a:pPr algn="l"/>
            <a:r>
              <a:rPr lang="fr-FR" sz="2400" b="1" dirty="0">
                <a:latin typeface="Arial" panose="020B0604020202020204" pitchFamily="34" charset="0"/>
              </a:rPr>
              <a:t>Triangle pédagogique</a:t>
            </a:r>
          </a:p>
          <a:p>
            <a:br>
              <a:rPr lang="fr-FR" sz="3600" dirty="0"/>
            </a:br>
            <a:endParaRPr lang="fr-FR" sz="3600" dirty="0"/>
          </a:p>
        </p:txBody>
      </p:sp>
    </p:spTree>
    <p:extLst>
      <p:ext uri="{BB962C8B-B14F-4D97-AF65-F5344CB8AC3E}">
        <p14:creationId xmlns:p14="http://schemas.microsoft.com/office/powerpoint/2010/main" val="16143851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9FD9A6B-2819-9144-855C-0A6F528C7CA9}"/>
              </a:ext>
            </a:extLst>
          </p:cNvPr>
          <p:cNvSpPr/>
          <p:nvPr/>
        </p:nvSpPr>
        <p:spPr>
          <a:xfrm>
            <a:off x="0" y="0"/>
            <a:ext cx="9144000" cy="194155"/>
          </a:xfrm>
          <a:prstGeom prst="rect">
            <a:avLst/>
          </a:prstGeom>
          <a:gradFill flip="none" rotWithShape="1">
            <a:gsLst>
              <a:gs pos="46000">
                <a:srgbClr val="9FC883"/>
              </a:gs>
              <a:gs pos="20000">
                <a:srgbClr val="FFC000"/>
              </a:gs>
              <a:gs pos="0">
                <a:srgbClr val="FF0000"/>
              </a:gs>
              <a:gs pos="72000">
                <a:schemeClr val="accent1">
                  <a:lumMod val="60000"/>
                  <a:lumOff val="40000"/>
                </a:schemeClr>
              </a:gs>
              <a:gs pos="100000">
                <a:srgbClr val="7030A0">
                  <a:alpha val="30000"/>
                </a:srgbClr>
              </a:gs>
              <a:gs pos="100000">
                <a:srgbClr val="7030A0">
                  <a:alpha val="31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 name="ZoneTexte 1">
            <a:extLst>
              <a:ext uri="{FF2B5EF4-FFF2-40B4-BE49-F238E27FC236}">
                <a16:creationId xmlns:a16="http://schemas.microsoft.com/office/drawing/2014/main" id="{ED446353-5638-9C78-B231-FC87D4152C70}"/>
              </a:ext>
            </a:extLst>
          </p:cNvPr>
          <p:cNvSpPr txBox="1"/>
          <p:nvPr/>
        </p:nvSpPr>
        <p:spPr>
          <a:xfrm>
            <a:off x="310382" y="0"/>
            <a:ext cx="8208912" cy="1015663"/>
          </a:xfrm>
          <a:prstGeom prst="rect">
            <a:avLst/>
          </a:prstGeom>
          <a:noFill/>
        </p:spPr>
        <p:txBody>
          <a:bodyPr wrap="square" rtlCol="0">
            <a:spAutoFit/>
          </a:bodyPr>
          <a:lstStyle/>
          <a:p>
            <a:pPr marL="342900" indent="-342900">
              <a:buAutoNum type="arabicPeriod"/>
            </a:pPr>
            <a:endParaRPr lang="fr-FR" sz="2000" b="1" dirty="0">
              <a:latin typeface="CMU Sans Serif" panose="02000603000000000000" pitchFamily="2" charset="0"/>
              <a:ea typeface="CMU Sans Serif" panose="02000603000000000000" pitchFamily="2" charset="0"/>
              <a:cs typeface="CMU Sans Serif" panose="02000603000000000000" pitchFamily="2" charset="0"/>
            </a:endParaRPr>
          </a:p>
          <a:p>
            <a:r>
              <a:rPr lang="fr-FR" sz="2000" b="1" dirty="0">
                <a:latin typeface="CMU Sans Serif" panose="02000603000000000000" pitchFamily="2" charset="0"/>
                <a:ea typeface="CMU Sans Serif" panose="02000603000000000000" pitchFamily="2" charset="0"/>
                <a:cs typeface="CMU Sans Serif" panose="02000603000000000000" pitchFamily="2" charset="0"/>
              </a:rPr>
              <a:t>4. Mes travaux de recherche</a:t>
            </a:r>
          </a:p>
          <a:p>
            <a:pPr marL="342900" indent="-342900">
              <a:buFont typeface="+mj-lt"/>
              <a:buAutoNum type="arabicPeriod"/>
            </a:pPr>
            <a:endParaRPr lang="fr-FR" sz="2000" b="1" dirty="0">
              <a:latin typeface="CMU Sans Serif" panose="02000603000000000000" pitchFamily="2" charset="0"/>
              <a:ea typeface="CMU Sans Serif" panose="02000603000000000000" pitchFamily="2" charset="0"/>
              <a:cs typeface="CMU Sans Serif" panose="02000603000000000000" pitchFamily="2" charset="0"/>
            </a:endParaRPr>
          </a:p>
        </p:txBody>
      </p:sp>
      <p:pic>
        <p:nvPicPr>
          <p:cNvPr id="3" name="Image 2">
            <a:extLst>
              <a:ext uri="{FF2B5EF4-FFF2-40B4-BE49-F238E27FC236}">
                <a16:creationId xmlns:a16="http://schemas.microsoft.com/office/drawing/2014/main" id="{01095389-4F4D-A6D7-7043-12F93C971F7B}"/>
              </a:ext>
            </a:extLst>
          </p:cNvPr>
          <p:cNvPicPr>
            <a:picLocks noChangeAspect="1"/>
          </p:cNvPicPr>
          <p:nvPr/>
        </p:nvPicPr>
        <p:blipFill rotWithShape="1">
          <a:blip r:embed="rId3"/>
          <a:srcRect t="7223"/>
          <a:stretch/>
        </p:blipFill>
        <p:spPr>
          <a:xfrm>
            <a:off x="938914" y="1898652"/>
            <a:ext cx="7357211" cy="3096790"/>
          </a:xfrm>
          <a:prstGeom prst="rect">
            <a:avLst/>
          </a:prstGeom>
        </p:spPr>
      </p:pic>
      <p:sp>
        <p:nvSpPr>
          <p:cNvPr id="4" name="Rectangle 3">
            <a:extLst>
              <a:ext uri="{FF2B5EF4-FFF2-40B4-BE49-F238E27FC236}">
                <a16:creationId xmlns:a16="http://schemas.microsoft.com/office/drawing/2014/main" id="{02F87BBF-F23B-B8C2-B68A-FD52713AFDE9}"/>
              </a:ext>
            </a:extLst>
          </p:cNvPr>
          <p:cNvSpPr/>
          <p:nvPr/>
        </p:nvSpPr>
        <p:spPr>
          <a:xfrm>
            <a:off x="624706" y="1015663"/>
            <a:ext cx="8068827" cy="400110"/>
          </a:xfrm>
          <a:prstGeom prst="rect">
            <a:avLst/>
          </a:prstGeom>
        </p:spPr>
        <p:txBody>
          <a:bodyPr wrap="square">
            <a:spAutoFit/>
          </a:bodyPr>
          <a:lstStyle/>
          <a:p>
            <a:pPr defTabSz="914400">
              <a:spcAft>
                <a:spcPts val="400"/>
              </a:spcAft>
              <a:buClr>
                <a:srgbClr val="91C30A"/>
              </a:buClr>
              <a:buSzPct val="125000"/>
            </a:pPr>
            <a:r>
              <a:rPr lang="fr-FR" sz="2000" dirty="0">
                <a:latin typeface="Calibri" panose="020F0502020204030204" pitchFamily="34" charset="0"/>
                <a:cs typeface="Calibri" panose="020F0502020204030204" pitchFamily="34" charset="0"/>
              </a:rPr>
              <a:t>La filière bioénergie a un réel rôle à jouer dans la transition énergétique.</a:t>
            </a:r>
          </a:p>
        </p:txBody>
      </p:sp>
      <p:sp>
        <p:nvSpPr>
          <p:cNvPr id="5" name="Rectangle 4">
            <a:extLst>
              <a:ext uri="{FF2B5EF4-FFF2-40B4-BE49-F238E27FC236}">
                <a16:creationId xmlns:a16="http://schemas.microsoft.com/office/drawing/2014/main" id="{9B7A0799-DD52-38ED-C242-46EDF40AF724}"/>
              </a:ext>
            </a:extLst>
          </p:cNvPr>
          <p:cNvSpPr/>
          <p:nvPr/>
        </p:nvSpPr>
        <p:spPr>
          <a:xfrm>
            <a:off x="1224142" y="4964218"/>
            <a:ext cx="5860426" cy="582653"/>
          </a:xfrm>
          <a:prstGeom prst="rect">
            <a:avLst/>
          </a:prstGeom>
        </p:spPr>
        <p:txBody>
          <a:bodyPr wrap="square">
            <a:spAutoFit/>
          </a:bodyPr>
          <a:lstStyle/>
          <a:p>
            <a:pPr algn="ctr"/>
            <a:r>
              <a:rPr lang="fr-FR" sz="1600" i="1" dirty="0"/>
              <a:t>Approvisionnement énergétique annuel mondial dans le scénario « Net-Zéro émission » de l’AIE</a:t>
            </a:r>
          </a:p>
        </p:txBody>
      </p:sp>
      <p:sp>
        <p:nvSpPr>
          <p:cNvPr id="6" name="cache">
            <a:extLst>
              <a:ext uri="{FF2B5EF4-FFF2-40B4-BE49-F238E27FC236}">
                <a16:creationId xmlns:a16="http://schemas.microsoft.com/office/drawing/2014/main" id="{CB4F9269-2D13-6665-8CEB-64AA7E7A5B30}"/>
              </a:ext>
            </a:extLst>
          </p:cNvPr>
          <p:cNvSpPr/>
          <p:nvPr/>
        </p:nvSpPr>
        <p:spPr>
          <a:xfrm>
            <a:off x="6913187" y="1877683"/>
            <a:ext cx="1092530" cy="27792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7" name="Groupe 6">
            <a:extLst>
              <a:ext uri="{FF2B5EF4-FFF2-40B4-BE49-F238E27FC236}">
                <a16:creationId xmlns:a16="http://schemas.microsoft.com/office/drawing/2014/main" id="{27E89987-C129-54A0-FC8B-EDDF37603FF5}"/>
              </a:ext>
            </a:extLst>
          </p:cNvPr>
          <p:cNvGrpSpPr/>
          <p:nvPr/>
        </p:nvGrpSpPr>
        <p:grpSpPr>
          <a:xfrm>
            <a:off x="6815283" y="1867478"/>
            <a:ext cx="2145888" cy="2720905"/>
            <a:chOff x="6754158" y="2204222"/>
            <a:chExt cx="2145888" cy="2720905"/>
          </a:xfrm>
        </p:grpSpPr>
        <p:sp>
          <p:nvSpPr>
            <p:cNvPr id="8" name="ZoneTexte 7">
              <a:extLst>
                <a:ext uri="{FF2B5EF4-FFF2-40B4-BE49-F238E27FC236}">
                  <a16:creationId xmlns:a16="http://schemas.microsoft.com/office/drawing/2014/main" id="{74E44A7D-8CE2-A199-1104-E2AD742014DF}"/>
                </a:ext>
              </a:extLst>
            </p:cNvPr>
            <p:cNvSpPr txBox="1"/>
            <p:nvPr/>
          </p:nvSpPr>
          <p:spPr>
            <a:xfrm>
              <a:off x="6792686" y="2204222"/>
              <a:ext cx="2107360" cy="461665"/>
            </a:xfrm>
            <a:prstGeom prst="rect">
              <a:avLst/>
            </a:prstGeom>
            <a:noFill/>
          </p:spPr>
          <p:txBody>
            <a:bodyPr wrap="square" rtlCol="0">
              <a:spAutoFit/>
            </a:bodyPr>
            <a:lstStyle/>
            <a:p>
              <a:r>
                <a:rPr lang="fr-FR" sz="1200"/>
                <a:t>Usage traditionnel de la biomasse </a:t>
              </a:r>
            </a:p>
          </p:txBody>
        </p:sp>
        <p:sp>
          <p:nvSpPr>
            <p:cNvPr id="10" name="ZoneTexte 9">
              <a:extLst>
                <a:ext uri="{FF2B5EF4-FFF2-40B4-BE49-F238E27FC236}">
                  <a16:creationId xmlns:a16="http://schemas.microsoft.com/office/drawing/2014/main" id="{121AE85C-7F20-8116-6177-98CE57B967EF}"/>
                </a:ext>
              </a:extLst>
            </p:cNvPr>
            <p:cNvSpPr txBox="1"/>
            <p:nvPr/>
          </p:nvSpPr>
          <p:spPr>
            <a:xfrm>
              <a:off x="6792686" y="2583925"/>
              <a:ext cx="1839722" cy="461665"/>
            </a:xfrm>
            <a:prstGeom prst="rect">
              <a:avLst/>
            </a:prstGeom>
            <a:noFill/>
          </p:spPr>
          <p:txBody>
            <a:bodyPr wrap="square" rtlCol="0">
              <a:spAutoFit/>
            </a:bodyPr>
            <a:lstStyle/>
            <a:p>
              <a:r>
                <a:rPr lang="fr-FR" sz="1200"/>
                <a:t>Autres énergies renouvelables </a:t>
              </a:r>
            </a:p>
          </p:txBody>
        </p:sp>
        <p:sp>
          <p:nvSpPr>
            <p:cNvPr id="11" name="ZoneTexte 10">
              <a:extLst>
                <a:ext uri="{FF2B5EF4-FFF2-40B4-BE49-F238E27FC236}">
                  <a16:creationId xmlns:a16="http://schemas.microsoft.com/office/drawing/2014/main" id="{7D0D2244-015C-91B9-5E56-FC6B2363EB5A}"/>
                </a:ext>
              </a:extLst>
            </p:cNvPr>
            <p:cNvSpPr txBox="1"/>
            <p:nvPr/>
          </p:nvSpPr>
          <p:spPr>
            <a:xfrm>
              <a:off x="6792686" y="2931396"/>
              <a:ext cx="2107360" cy="276999"/>
            </a:xfrm>
            <a:prstGeom prst="rect">
              <a:avLst/>
            </a:prstGeom>
            <a:noFill/>
          </p:spPr>
          <p:txBody>
            <a:bodyPr wrap="square" rtlCol="0">
              <a:spAutoFit/>
            </a:bodyPr>
            <a:lstStyle/>
            <a:p>
              <a:r>
                <a:rPr lang="fr-FR" sz="1200"/>
                <a:t>Géothermie</a:t>
              </a:r>
            </a:p>
          </p:txBody>
        </p:sp>
        <p:sp>
          <p:nvSpPr>
            <p:cNvPr id="12" name="ZoneTexte 11">
              <a:extLst>
                <a:ext uri="{FF2B5EF4-FFF2-40B4-BE49-F238E27FC236}">
                  <a16:creationId xmlns:a16="http://schemas.microsoft.com/office/drawing/2014/main" id="{79410A6F-4094-B96C-2AD9-D2284DC0101F}"/>
                </a:ext>
              </a:extLst>
            </p:cNvPr>
            <p:cNvSpPr txBox="1"/>
            <p:nvPr/>
          </p:nvSpPr>
          <p:spPr>
            <a:xfrm>
              <a:off x="6792686" y="3145998"/>
              <a:ext cx="2107360" cy="276999"/>
            </a:xfrm>
            <a:prstGeom prst="rect">
              <a:avLst/>
            </a:prstGeom>
            <a:noFill/>
          </p:spPr>
          <p:txBody>
            <a:bodyPr wrap="square" rtlCol="0">
              <a:spAutoFit/>
            </a:bodyPr>
            <a:lstStyle/>
            <a:p>
              <a:r>
                <a:rPr lang="fr-FR" sz="1200" dirty="0"/>
                <a:t>Solaire</a:t>
              </a:r>
            </a:p>
          </p:txBody>
        </p:sp>
        <p:sp>
          <p:nvSpPr>
            <p:cNvPr id="13" name="ZoneTexte 12">
              <a:extLst>
                <a:ext uri="{FF2B5EF4-FFF2-40B4-BE49-F238E27FC236}">
                  <a16:creationId xmlns:a16="http://schemas.microsoft.com/office/drawing/2014/main" id="{F3936D43-A0F5-A184-69AD-49AFDB0828F1}"/>
                </a:ext>
              </a:extLst>
            </p:cNvPr>
            <p:cNvSpPr txBox="1"/>
            <p:nvPr/>
          </p:nvSpPr>
          <p:spPr>
            <a:xfrm>
              <a:off x="6792686" y="3336522"/>
              <a:ext cx="2107360" cy="276999"/>
            </a:xfrm>
            <a:prstGeom prst="rect">
              <a:avLst/>
            </a:prstGeom>
            <a:noFill/>
          </p:spPr>
          <p:txBody>
            <a:bodyPr wrap="square" rtlCol="0">
              <a:spAutoFit/>
            </a:bodyPr>
            <a:lstStyle/>
            <a:p>
              <a:r>
                <a:rPr lang="fr-FR" sz="1200"/>
                <a:t>Eolien</a:t>
              </a:r>
            </a:p>
          </p:txBody>
        </p:sp>
        <p:sp>
          <p:nvSpPr>
            <p:cNvPr id="14" name="ZoneTexte 13">
              <a:extLst>
                <a:ext uri="{FF2B5EF4-FFF2-40B4-BE49-F238E27FC236}">
                  <a16:creationId xmlns:a16="http://schemas.microsoft.com/office/drawing/2014/main" id="{39DBF5A8-77D7-19BC-F586-7BA3618F670E}"/>
                </a:ext>
              </a:extLst>
            </p:cNvPr>
            <p:cNvSpPr txBox="1"/>
            <p:nvPr/>
          </p:nvSpPr>
          <p:spPr>
            <a:xfrm>
              <a:off x="6792686" y="3535143"/>
              <a:ext cx="1043771" cy="461665"/>
            </a:xfrm>
            <a:prstGeom prst="rect">
              <a:avLst/>
            </a:prstGeom>
            <a:noFill/>
          </p:spPr>
          <p:txBody>
            <a:bodyPr wrap="square" rtlCol="0">
              <a:spAutoFit/>
            </a:bodyPr>
            <a:lstStyle/>
            <a:p>
              <a:r>
                <a:rPr lang="fr-FR" sz="1200"/>
                <a:t>Bioénergie moderne</a:t>
              </a:r>
            </a:p>
          </p:txBody>
        </p:sp>
        <p:sp>
          <p:nvSpPr>
            <p:cNvPr id="15" name="ZoneTexte 14">
              <a:extLst>
                <a:ext uri="{FF2B5EF4-FFF2-40B4-BE49-F238E27FC236}">
                  <a16:creationId xmlns:a16="http://schemas.microsoft.com/office/drawing/2014/main" id="{3CC14F9E-D646-E99B-899E-AAAAB4CA9C45}"/>
                </a:ext>
              </a:extLst>
            </p:cNvPr>
            <p:cNvSpPr txBox="1"/>
            <p:nvPr/>
          </p:nvSpPr>
          <p:spPr>
            <a:xfrm>
              <a:off x="6792686" y="3889292"/>
              <a:ext cx="2107360" cy="276999"/>
            </a:xfrm>
            <a:prstGeom prst="rect">
              <a:avLst/>
            </a:prstGeom>
            <a:noFill/>
          </p:spPr>
          <p:txBody>
            <a:bodyPr wrap="square" rtlCol="0">
              <a:spAutoFit/>
            </a:bodyPr>
            <a:lstStyle/>
            <a:p>
              <a:r>
                <a:rPr lang="fr-FR" sz="1200"/>
                <a:t>Hydraulique</a:t>
              </a:r>
            </a:p>
          </p:txBody>
        </p:sp>
        <p:sp>
          <p:nvSpPr>
            <p:cNvPr id="16" name="ZoneTexte 15">
              <a:extLst>
                <a:ext uri="{FF2B5EF4-FFF2-40B4-BE49-F238E27FC236}">
                  <a16:creationId xmlns:a16="http://schemas.microsoft.com/office/drawing/2014/main" id="{4DC4DCD6-221E-3704-F776-66561CB60589}"/>
                </a:ext>
              </a:extLst>
            </p:cNvPr>
            <p:cNvSpPr txBox="1"/>
            <p:nvPr/>
          </p:nvSpPr>
          <p:spPr>
            <a:xfrm>
              <a:off x="6792686" y="4075302"/>
              <a:ext cx="2107360" cy="276999"/>
            </a:xfrm>
            <a:prstGeom prst="rect">
              <a:avLst/>
            </a:prstGeom>
            <a:noFill/>
          </p:spPr>
          <p:txBody>
            <a:bodyPr wrap="square" rtlCol="0">
              <a:spAutoFit/>
            </a:bodyPr>
            <a:lstStyle/>
            <a:p>
              <a:r>
                <a:rPr lang="fr-FR" sz="1200"/>
                <a:t>Nucléaire</a:t>
              </a:r>
            </a:p>
          </p:txBody>
        </p:sp>
        <p:sp>
          <p:nvSpPr>
            <p:cNvPr id="17" name="ZoneTexte 16">
              <a:extLst>
                <a:ext uri="{FF2B5EF4-FFF2-40B4-BE49-F238E27FC236}">
                  <a16:creationId xmlns:a16="http://schemas.microsoft.com/office/drawing/2014/main" id="{358E4277-FC99-8961-639D-EFB8C60C0DD0}"/>
                </a:ext>
              </a:extLst>
            </p:cNvPr>
            <p:cNvSpPr txBox="1"/>
            <p:nvPr/>
          </p:nvSpPr>
          <p:spPr>
            <a:xfrm>
              <a:off x="6773422" y="4275465"/>
              <a:ext cx="2107360" cy="276999"/>
            </a:xfrm>
            <a:prstGeom prst="rect">
              <a:avLst/>
            </a:prstGeom>
            <a:noFill/>
          </p:spPr>
          <p:txBody>
            <a:bodyPr wrap="square" rtlCol="0">
              <a:spAutoFit/>
            </a:bodyPr>
            <a:lstStyle/>
            <a:p>
              <a:r>
                <a:rPr lang="fr-FR" sz="1200"/>
                <a:t>Gaz naturel</a:t>
              </a:r>
            </a:p>
          </p:txBody>
        </p:sp>
        <p:sp>
          <p:nvSpPr>
            <p:cNvPr id="18" name="ZoneTexte 17">
              <a:extLst>
                <a:ext uri="{FF2B5EF4-FFF2-40B4-BE49-F238E27FC236}">
                  <a16:creationId xmlns:a16="http://schemas.microsoft.com/office/drawing/2014/main" id="{F68DD289-47AD-25F1-E98A-0DD054AB2E33}"/>
                </a:ext>
              </a:extLst>
            </p:cNvPr>
            <p:cNvSpPr txBox="1"/>
            <p:nvPr/>
          </p:nvSpPr>
          <p:spPr>
            <a:xfrm>
              <a:off x="6754158" y="4460593"/>
              <a:ext cx="2107360" cy="276999"/>
            </a:xfrm>
            <a:prstGeom prst="rect">
              <a:avLst/>
            </a:prstGeom>
            <a:noFill/>
          </p:spPr>
          <p:txBody>
            <a:bodyPr wrap="square" rtlCol="0">
              <a:spAutoFit/>
            </a:bodyPr>
            <a:lstStyle/>
            <a:p>
              <a:r>
                <a:rPr lang="fr-FR" sz="1200"/>
                <a:t>Pétrole</a:t>
              </a:r>
            </a:p>
          </p:txBody>
        </p:sp>
        <p:sp>
          <p:nvSpPr>
            <p:cNvPr id="19" name="ZoneTexte 18">
              <a:extLst>
                <a:ext uri="{FF2B5EF4-FFF2-40B4-BE49-F238E27FC236}">
                  <a16:creationId xmlns:a16="http://schemas.microsoft.com/office/drawing/2014/main" id="{30179358-3F83-95A9-F7B3-A0C5AA504959}"/>
                </a:ext>
              </a:extLst>
            </p:cNvPr>
            <p:cNvSpPr txBox="1"/>
            <p:nvPr/>
          </p:nvSpPr>
          <p:spPr>
            <a:xfrm>
              <a:off x="6754158" y="4648128"/>
              <a:ext cx="2107360" cy="276999"/>
            </a:xfrm>
            <a:prstGeom prst="rect">
              <a:avLst/>
            </a:prstGeom>
            <a:noFill/>
          </p:spPr>
          <p:txBody>
            <a:bodyPr wrap="square" rtlCol="0">
              <a:spAutoFit/>
            </a:bodyPr>
            <a:lstStyle/>
            <a:p>
              <a:r>
                <a:rPr lang="fr-FR" sz="1200"/>
                <a:t>Charbon</a:t>
              </a:r>
            </a:p>
          </p:txBody>
        </p:sp>
      </p:grpSp>
      <p:sp>
        <p:nvSpPr>
          <p:cNvPr id="20" name="ZoneTexte 19">
            <a:extLst>
              <a:ext uri="{FF2B5EF4-FFF2-40B4-BE49-F238E27FC236}">
                <a16:creationId xmlns:a16="http://schemas.microsoft.com/office/drawing/2014/main" id="{53450CA7-C78B-2078-9C68-928AA6BCABE4}"/>
              </a:ext>
            </a:extLst>
          </p:cNvPr>
          <p:cNvSpPr txBox="1"/>
          <p:nvPr/>
        </p:nvSpPr>
        <p:spPr>
          <a:xfrm rot="16200000">
            <a:off x="119407" y="2764878"/>
            <a:ext cx="2107360" cy="338554"/>
          </a:xfrm>
          <a:prstGeom prst="rect">
            <a:avLst/>
          </a:prstGeom>
          <a:solidFill>
            <a:schemeClr val="bg1"/>
          </a:solidFill>
        </p:spPr>
        <p:txBody>
          <a:bodyPr wrap="square" rtlCol="0">
            <a:spAutoFit/>
          </a:bodyPr>
          <a:lstStyle/>
          <a:p>
            <a:r>
              <a:rPr lang="fr-FR" sz="1600" dirty="0"/>
              <a:t>Exajoule (EJ = 10</a:t>
            </a:r>
            <a:r>
              <a:rPr lang="fr-FR" sz="1600" baseline="30000" dirty="0"/>
              <a:t>18</a:t>
            </a:r>
            <a:r>
              <a:rPr lang="fr-FR" sz="1600" dirty="0"/>
              <a:t> J)</a:t>
            </a:r>
          </a:p>
        </p:txBody>
      </p:sp>
      <p:sp>
        <p:nvSpPr>
          <p:cNvPr id="21" name="ZoneTexte 20">
            <a:extLst>
              <a:ext uri="{FF2B5EF4-FFF2-40B4-BE49-F238E27FC236}">
                <a16:creationId xmlns:a16="http://schemas.microsoft.com/office/drawing/2014/main" id="{FBB6646E-A0AC-D794-77EF-DD8ED53551DA}"/>
              </a:ext>
            </a:extLst>
          </p:cNvPr>
          <p:cNvSpPr txBox="1"/>
          <p:nvPr/>
        </p:nvSpPr>
        <p:spPr>
          <a:xfrm>
            <a:off x="1260533" y="1433237"/>
            <a:ext cx="2927379" cy="830997"/>
          </a:xfrm>
          <a:prstGeom prst="rect">
            <a:avLst/>
          </a:prstGeom>
          <a:solidFill>
            <a:schemeClr val="bg1"/>
          </a:solidFill>
        </p:spPr>
        <p:txBody>
          <a:bodyPr wrap="square" rtlCol="0">
            <a:spAutoFit/>
          </a:bodyPr>
          <a:lstStyle/>
          <a:p>
            <a:pPr algn="ctr"/>
            <a:r>
              <a:rPr lang="fr-FR" sz="1600" u="sng" dirty="0"/>
              <a:t>Combustibles fossiles sans actions de réduction des émissions de GES</a:t>
            </a:r>
          </a:p>
        </p:txBody>
      </p:sp>
      <p:sp>
        <p:nvSpPr>
          <p:cNvPr id="22" name="ZoneTexte 21">
            <a:extLst>
              <a:ext uri="{FF2B5EF4-FFF2-40B4-BE49-F238E27FC236}">
                <a16:creationId xmlns:a16="http://schemas.microsoft.com/office/drawing/2014/main" id="{D2EED622-61C4-522C-8ED5-413211390F3A}"/>
              </a:ext>
            </a:extLst>
          </p:cNvPr>
          <p:cNvSpPr txBox="1"/>
          <p:nvPr/>
        </p:nvSpPr>
        <p:spPr>
          <a:xfrm>
            <a:off x="4133332" y="1442864"/>
            <a:ext cx="2779855" cy="584775"/>
          </a:xfrm>
          <a:prstGeom prst="rect">
            <a:avLst/>
          </a:prstGeom>
          <a:solidFill>
            <a:schemeClr val="bg1"/>
          </a:solidFill>
        </p:spPr>
        <p:txBody>
          <a:bodyPr wrap="square" rtlCol="0">
            <a:spAutoFit/>
          </a:bodyPr>
          <a:lstStyle/>
          <a:p>
            <a:pPr algn="ctr"/>
            <a:r>
              <a:rPr lang="fr-FR" sz="1600" u="sng" dirty="0"/>
              <a:t>Sources d’énergies faiblement émettrices de GES</a:t>
            </a:r>
          </a:p>
        </p:txBody>
      </p:sp>
      <p:sp>
        <p:nvSpPr>
          <p:cNvPr id="23" name="ZoneTexte 22">
            <a:extLst>
              <a:ext uri="{FF2B5EF4-FFF2-40B4-BE49-F238E27FC236}">
                <a16:creationId xmlns:a16="http://schemas.microsoft.com/office/drawing/2014/main" id="{A54C33B9-B078-E09E-7858-17CC3E1CD8B5}"/>
              </a:ext>
            </a:extLst>
          </p:cNvPr>
          <p:cNvSpPr txBox="1"/>
          <p:nvPr/>
        </p:nvSpPr>
        <p:spPr>
          <a:xfrm>
            <a:off x="4617572" y="3341889"/>
            <a:ext cx="657552" cy="369332"/>
          </a:xfrm>
          <a:prstGeom prst="rect">
            <a:avLst/>
          </a:prstGeom>
          <a:noFill/>
        </p:spPr>
        <p:txBody>
          <a:bodyPr wrap="none" rtlCol="0">
            <a:spAutoFit/>
          </a:bodyPr>
          <a:lstStyle/>
          <a:p>
            <a:r>
              <a:rPr lang="fr-FR"/>
              <a:t>30 EJ</a:t>
            </a:r>
          </a:p>
        </p:txBody>
      </p:sp>
      <p:sp>
        <p:nvSpPr>
          <p:cNvPr id="24" name="Rectangle 23">
            <a:extLst>
              <a:ext uri="{FF2B5EF4-FFF2-40B4-BE49-F238E27FC236}">
                <a16:creationId xmlns:a16="http://schemas.microsoft.com/office/drawing/2014/main" id="{03FAE2A4-6BB1-F237-0134-F102A674FDC1}"/>
              </a:ext>
            </a:extLst>
          </p:cNvPr>
          <p:cNvSpPr/>
          <p:nvPr/>
        </p:nvSpPr>
        <p:spPr>
          <a:xfrm>
            <a:off x="4816601" y="3966175"/>
            <a:ext cx="235744" cy="16047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Rectangle 24">
            <a:extLst>
              <a:ext uri="{FF2B5EF4-FFF2-40B4-BE49-F238E27FC236}">
                <a16:creationId xmlns:a16="http://schemas.microsoft.com/office/drawing/2014/main" id="{3AEC4D77-61BA-04AC-C4CA-6565F769663E}"/>
              </a:ext>
            </a:extLst>
          </p:cNvPr>
          <p:cNvSpPr/>
          <p:nvPr/>
        </p:nvSpPr>
        <p:spPr>
          <a:xfrm>
            <a:off x="4816601" y="4522055"/>
            <a:ext cx="235744" cy="442163"/>
          </a:xfrm>
          <a:prstGeom prst="rect">
            <a:avLst/>
          </a:prstGeom>
          <a:solidFill>
            <a:srgbClr val="FFFF00">
              <a:alpha val="3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26" name="Groupe 25">
            <a:extLst>
              <a:ext uri="{FF2B5EF4-FFF2-40B4-BE49-F238E27FC236}">
                <a16:creationId xmlns:a16="http://schemas.microsoft.com/office/drawing/2014/main" id="{6ABFFF06-25E3-3554-6726-7F142D760E9D}"/>
              </a:ext>
            </a:extLst>
          </p:cNvPr>
          <p:cNvGrpSpPr/>
          <p:nvPr/>
        </p:nvGrpSpPr>
        <p:grpSpPr>
          <a:xfrm>
            <a:off x="5800996" y="1959811"/>
            <a:ext cx="774571" cy="2996164"/>
            <a:chOff x="5739871" y="2296555"/>
            <a:chExt cx="774571" cy="2996164"/>
          </a:xfrm>
        </p:grpSpPr>
        <p:grpSp>
          <p:nvGrpSpPr>
            <p:cNvPr id="27" name="Groupe 26">
              <a:extLst>
                <a:ext uri="{FF2B5EF4-FFF2-40B4-BE49-F238E27FC236}">
                  <a16:creationId xmlns:a16="http://schemas.microsoft.com/office/drawing/2014/main" id="{9538BCA0-EB4D-123F-D1F6-C07C6FC3E96F}"/>
                </a:ext>
              </a:extLst>
            </p:cNvPr>
            <p:cNvGrpSpPr/>
            <p:nvPr/>
          </p:nvGrpSpPr>
          <p:grpSpPr>
            <a:xfrm>
              <a:off x="5739871" y="2296555"/>
              <a:ext cx="774571" cy="1818245"/>
              <a:chOff x="5751746" y="2296555"/>
              <a:chExt cx="774571" cy="1818245"/>
            </a:xfrm>
          </p:grpSpPr>
          <p:sp>
            <p:nvSpPr>
              <p:cNvPr id="29" name="Rectangle 28">
                <a:extLst>
                  <a:ext uri="{FF2B5EF4-FFF2-40B4-BE49-F238E27FC236}">
                    <a16:creationId xmlns:a16="http://schemas.microsoft.com/office/drawing/2014/main" id="{E3249708-5277-391F-EB33-5C07FF8A1CB3}"/>
                  </a:ext>
                </a:extLst>
              </p:cNvPr>
              <p:cNvSpPr/>
              <p:nvPr/>
            </p:nvSpPr>
            <p:spPr>
              <a:xfrm>
                <a:off x="5950775" y="3706797"/>
                <a:ext cx="235744" cy="40800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ZoneTexte 29">
                <a:extLst>
                  <a:ext uri="{FF2B5EF4-FFF2-40B4-BE49-F238E27FC236}">
                    <a16:creationId xmlns:a16="http://schemas.microsoft.com/office/drawing/2014/main" id="{B9746355-4AC9-AC69-8777-62E9D81FC13F}"/>
                  </a:ext>
                </a:extLst>
              </p:cNvPr>
              <p:cNvSpPr txBox="1"/>
              <p:nvPr/>
            </p:nvSpPr>
            <p:spPr>
              <a:xfrm>
                <a:off x="5751746" y="2296555"/>
                <a:ext cx="774571" cy="369332"/>
              </a:xfrm>
              <a:prstGeom prst="rect">
                <a:avLst/>
              </a:prstGeom>
              <a:noFill/>
            </p:spPr>
            <p:txBody>
              <a:bodyPr wrap="none" rtlCol="0">
                <a:spAutoFit/>
              </a:bodyPr>
              <a:lstStyle/>
              <a:p>
                <a:r>
                  <a:rPr lang="fr-FR" dirty="0"/>
                  <a:t>100 EJ</a:t>
                </a:r>
              </a:p>
            </p:txBody>
          </p:sp>
        </p:grpSp>
        <p:sp>
          <p:nvSpPr>
            <p:cNvPr id="28" name="Rectangle 27">
              <a:extLst>
                <a:ext uri="{FF2B5EF4-FFF2-40B4-BE49-F238E27FC236}">
                  <a16:creationId xmlns:a16="http://schemas.microsoft.com/office/drawing/2014/main" id="{7449C306-AA9F-9D66-123B-3DA3771B6AFD}"/>
                </a:ext>
              </a:extLst>
            </p:cNvPr>
            <p:cNvSpPr/>
            <p:nvPr/>
          </p:nvSpPr>
          <p:spPr>
            <a:xfrm>
              <a:off x="5957583" y="4850556"/>
              <a:ext cx="235744" cy="442163"/>
            </a:xfrm>
            <a:prstGeom prst="rect">
              <a:avLst/>
            </a:prstGeom>
            <a:solidFill>
              <a:srgbClr val="FFFF00">
                <a:alpha val="3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1" name="Groupe 30">
            <a:extLst>
              <a:ext uri="{FF2B5EF4-FFF2-40B4-BE49-F238E27FC236}">
                <a16:creationId xmlns:a16="http://schemas.microsoft.com/office/drawing/2014/main" id="{72FDA649-B2A3-8B75-2CFA-0ECCD58F9DCF}"/>
              </a:ext>
            </a:extLst>
          </p:cNvPr>
          <p:cNvGrpSpPr/>
          <p:nvPr/>
        </p:nvGrpSpPr>
        <p:grpSpPr>
          <a:xfrm>
            <a:off x="2867825" y="2523134"/>
            <a:ext cx="2490147" cy="1306413"/>
            <a:chOff x="2806700" y="2859878"/>
            <a:chExt cx="2490147" cy="1306413"/>
          </a:xfrm>
        </p:grpSpPr>
        <p:cxnSp>
          <p:nvCxnSpPr>
            <p:cNvPr id="32" name="Connecteur droit avec flèche 31">
              <a:extLst>
                <a:ext uri="{FF2B5EF4-FFF2-40B4-BE49-F238E27FC236}">
                  <a16:creationId xmlns:a16="http://schemas.microsoft.com/office/drawing/2014/main" id="{2AF7401C-C19C-C78E-C36E-BDFD56A9587F}"/>
                </a:ext>
              </a:extLst>
            </p:cNvPr>
            <p:cNvCxnSpPr/>
            <p:nvPr/>
          </p:nvCxnSpPr>
          <p:spPr>
            <a:xfrm>
              <a:off x="2806700" y="2931396"/>
              <a:ext cx="831461" cy="1234895"/>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Connecteur droit avec flèche 32">
              <a:extLst>
                <a:ext uri="{FF2B5EF4-FFF2-40B4-BE49-F238E27FC236}">
                  <a16:creationId xmlns:a16="http://schemas.microsoft.com/office/drawing/2014/main" id="{F1A72380-D523-F742-F248-47BE0C441047}"/>
                </a:ext>
              </a:extLst>
            </p:cNvPr>
            <p:cNvCxnSpPr>
              <a:cxnSpLocks/>
            </p:cNvCxnSpPr>
            <p:nvPr/>
          </p:nvCxnSpPr>
          <p:spPr>
            <a:xfrm flipV="1">
              <a:off x="4428172" y="2859878"/>
              <a:ext cx="868675" cy="1006016"/>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96773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animBg="1"/>
      <p:bldP spid="20" grpId="0" animBg="1"/>
      <p:bldP spid="21" grpId="0" animBg="1"/>
      <p:bldP spid="22" grpId="0" animBg="1"/>
      <p:bldP spid="23" grpId="0"/>
      <p:bldP spid="24" grpId="0" animBg="1"/>
      <p:bldP spid="2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9FD9A6B-2819-9144-855C-0A6F528C7CA9}"/>
              </a:ext>
            </a:extLst>
          </p:cNvPr>
          <p:cNvSpPr/>
          <p:nvPr/>
        </p:nvSpPr>
        <p:spPr>
          <a:xfrm>
            <a:off x="0" y="0"/>
            <a:ext cx="9144000" cy="194155"/>
          </a:xfrm>
          <a:prstGeom prst="rect">
            <a:avLst/>
          </a:prstGeom>
          <a:gradFill flip="none" rotWithShape="1">
            <a:gsLst>
              <a:gs pos="46000">
                <a:srgbClr val="9FC883"/>
              </a:gs>
              <a:gs pos="20000">
                <a:srgbClr val="FFC000"/>
              </a:gs>
              <a:gs pos="0">
                <a:srgbClr val="FF0000"/>
              </a:gs>
              <a:gs pos="72000">
                <a:schemeClr val="accent1">
                  <a:lumMod val="60000"/>
                  <a:lumOff val="40000"/>
                </a:schemeClr>
              </a:gs>
              <a:gs pos="100000">
                <a:srgbClr val="7030A0">
                  <a:alpha val="30000"/>
                </a:srgbClr>
              </a:gs>
              <a:gs pos="100000">
                <a:srgbClr val="7030A0">
                  <a:alpha val="31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 name="ZoneTexte 1">
            <a:extLst>
              <a:ext uri="{FF2B5EF4-FFF2-40B4-BE49-F238E27FC236}">
                <a16:creationId xmlns:a16="http://schemas.microsoft.com/office/drawing/2014/main" id="{ED446353-5638-9C78-B231-FC87D4152C70}"/>
              </a:ext>
            </a:extLst>
          </p:cNvPr>
          <p:cNvSpPr txBox="1"/>
          <p:nvPr/>
        </p:nvSpPr>
        <p:spPr>
          <a:xfrm>
            <a:off x="310382" y="0"/>
            <a:ext cx="8208912" cy="1015663"/>
          </a:xfrm>
          <a:prstGeom prst="rect">
            <a:avLst/>
          </a:prstGeom>
          <a:noFill/>
        </p:spPr>
        <p:txBody>
          <a:bodyPr wrap="square" rtlCol="0">
            <a:spAutoFit/>
          </a:bodyPr>
          <a:lstStyle/>
          <a:p>
            <a:pPr marL="342900" indent="-342900">
              <a:buAutoNum type="arabicPeriod"/>
            </a:pPr>
            <a:endParaRPr lang="fr-FR" sz="2000" b="1" dirty="0">
              <a:latin typeface="CMU Sans Serif" panose="02000603000000000000" pitchFamily="2" charset="0"/>
              <a:ea typeface="CMU Sans Serif" panose="02000603000000000000" pitchFamily="2" charset="0"/>
              <a:cs typeface="CMU Sans Serif" panose="02000603000000000000" pitchFamily="2" charset="0"/>
            </a:endParaRPr>
          </a:p>
          <a:p>
            <a:r>
              <a:rPr lang="fr-FR" sz="2000" b="1" dirty="0">
                <a:latin typeface="CMU Sans Serif" panose="02000603000000000000" pitchFamily="2" charset="0"/>
                <a:ea typeface="CMU Sans Serif" panose="02000603000000000000" pitchFamily="2" charset="0"/>
                <a:cs typeface="CMU Sans Serif" panose="02000603000000000000" pitchFamily="2" charset="0"/>
              </a:rPr>
              <a:t>4. Mes travaux de recherche</a:t>
            </a:r>
          </a:p>
          <a:p>
            <a:pPr marL="342900" indent="-342900">
              <a:buFont typeface="+mj-lt"/>
              <a:buAutoNum type="arabicPeriod"/>
            </a:pPr>
            <a:endParaRPr lang="fr-FR" sz="2000" b="1" dirty="0">
              <a:latin typeface="CMU Sans Serif" panose="02000603000000000000" pitchFamily="2" charset="0"/>
              <a:ea typeface="CMU Sans Serif" panose="02000603000000000000" pitchFamily="2" charset="0"/>
              <a:cs typeface="CMU Sans Serif" panose="02000603000000000000" pitchFamily="2" charset="0"/>
            </a:endParaRPr>
          </a:p>
        </p:txBody>
      </p:sp>
      <p:sp>
        <p:nvSpPr>
          <p:cNvPr id="3" name="ZoneTexte 2">
            <a:extLst>
              <a:ext uri="{FF2B5EF4-FFF2-40B4-BE49-F238E27FC236}">
                <a16:creationId xmlns:a16="http://schemas.microsoft.com/office/drawing/2014/main" id="{F5049A2D-9411-969C-5EAB-016DFA63F746}"/>
              </a:ext>
            </a:extLst>
          </p:cNvPr>
          <p:cNvSpPr txBox="1"/>
          <p:nvPr/>
        </p:nvSpPr>
        <p:spPr>
          <a:xfrm>
            <a:off x="7056033" y="4154456"/>
            <a:ext cx="1664208" cy="369332"/>
          </a:xfrm>
          <a:prstGeom prst="rect">
            <a:avLst/>
          </a:prstGeom>
          <a:noFill/>
        </p:spPr>
        <p:txBody>
          <a:bodyPr wrap="square">
            <a:spAutoFit/>
          </a:bodyPr>
          <a:lstStyle/>
          <a:p>
            <a:pPr algn="ctr"/>
            <a:r>
              <a:rPr lang="fr-FR" dirty="0">
                <a:solidFill>
                  <a:schemeClr val="bg1"/>
                </a:solidFill>
                <a:latin typeface="Calibri" panose="020F0502020204030204" pitchFamily="34" charset="0"/>
                <a:cs typeface="Times New Roman" panose="02020603050405020304" pitchFamily="18" charset="0"/>
              </a:rPr>
              <a:t>Enseignement</a:t>
            </a:r>
            <a:endParaRPr lang="fr-FR" dirty="0">
              <a:solidFill>
                <a:schemeClr val="bg1"/>
              </a:solidFill>
            </a:endParaRPr>
          </a:p>
        </p:txBody>
      </p:sp>
      <p:sp>
        <p:nvSpPr>
          <p:cNvPr id="4" name="Espace réservé du contenu 2">
            <a:extLst>
              <a:ext uri="{FF2B5EF4-FFF2-40B4-BE49-F238E27FC236}">
                <a16:creationId xmlns:a16="http://schemas.microsoft.com/office/drawing/2014/main" id="{35E0A872-D607-87D3-6A94-EA2326996C00}"/>
              </a:ext>
            </a:extLst>
          </p:cNvPr>
          <p:cNvSpPr txBox="1">
            <a:spLocks/>
          </p:cNvSpPr>
          <p:nvPr/>
        </p:nvSpPr>
        <p:spPr>
          <a:xfrm>
            <a:off x="327296" y="3937276"/>
            <a:ext cx="8429960" cy="203529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fr-FR"/>
          </a:p>
          <a:p>
            <a:endParaRPr lang="fr-FR"/>
          </a:p>
          <a:p>
            <a:endParaRPr lang="fr-FR" dirty="0"/>
          </a:p>
        </p:txBody>
      </p:sp>
      <p:sp>
        <p:nvSpPr>
          <p:cNvPr id="5" name="Rectangle 4">
            <a:extLst>
              <a:ext uri="{FF2B5EF4-FFF2-40B4-BE49-F238E27FC236}">
                <a16:creationId xmlns:a16="http://schemas.microsoft.com/office/drawing/2014/main" id="{AE80A90B-4F3F-A9CB-5ECA-C32441EA90E4}"/>
              </a:ext>
            </a:extLst>
          </p:cNvPr>
          <p:cNvSpPr/>
          <p:nvPr/>
        </p:nvSpPr>
        <p:spPr>
          <a:xfrm>
            <a:off x="537586" y="1015663"/>
            <a:ext cx="8068827" cy="400110"/>
          </a:xfrm>
          <a:prstGeom prst="rect">
            <a:avLst/>
          </a:prstGeom>
        </p:spPr>
        <p:txBody>
          <a:bodyPr wrap="square">
            <a:spAutoFit/>
          </a:bodyPr>
          <a:lstStyle/>
          <a:p>
            <a:pPr defTabSz="914400">
              <a:spcAft>
                <a:spcPts val="400"/>
              </a:spcAft>
              <a:buClr>
                <a:srgbClr val="91C30A"/>
              </a:buClr>
              <a:buSzPct val="125000"/>
            </a:pPr>
            <a:r>
              <a:rPr lang="fr-FR" sz="2000" dirty="0">
                <a:latin typeface="Calibri" panose="020F0502020204030204" pitchFamily="34" charset="0"/>
                <a:cs typeface="Calibri" panose="020F0502020204030204" pitchFamily="34" charset="0"/>
              </a:rPr>
              <a:t>La filière bioénergie a un réel rôle à jouer dans la transition énergétique.</a:t>
            </a:r>
          </a:p>
        </p:txBody>
      </p:sp>
      <p:sp>
        <p:nvSpPr>
          <p:cNvPr id="6" name="Rectangle 5">
            <a:extLst>
              <a:ext uri="{FF2B5EF4-FFF2-40B4-BE49-F238E27FC236}">
                <a16:creationId xmlns:a16="http://schemas.microsoft.com/office/drawing/2014/main" id="{FE93BDF1-B60A-3A74-C9CB-0740D61E4A8C}"/>
              </a:ext>
            </a:extLst>
          </p:cNvPr>
          <p:cNvSpPr/>
          <p:nvPr/>
        </p:nvSpPr>
        <p:spPr>
          <a:xfrm>
            <a:off x="537586" y="1516234"/>
            <a:ext cx="7605059" cy="707886"/>
          </a:xfrm>
          <a:prstGeom prst="rect">
            <a:avLst/>
          </a:prstGeom>
        </p:spPr>
        <p:txBody>
          <a:bodyPr wrap="square">
            <a:spAutoFit/>
          </a:bodyPr>
          <a:lstStyle/>
          <a:p>
            <a:pPr lvl="0" defTabSz="914400">
              <a:spcAft>
                <a:spcPts val="400"/>
              </a:spcAft>
              <a:buClr>
                <a:srgbClr val="91C30A"/>
              </a:buClr>
              <a:buSzPct val="125000"/>
            </a:pPr>
            <a:r>
              <a:rPr lang="fr-FR" sz="2000" b="1" dirty="0">
                <a:latin typeface="Calibri" panose="020F0502020204030204" pitchFamily="34" charset="0"/>
                <a:cs typeface="Calibri" panose="020F0502020204030204" pitchFamily="34" charset="0"/>
              </a:rPr>
              <a:t>Cependant, certaines propriétés de la biomasse brute peuvent limiter le développement de cette filière. </a:t>
            </a:r>
          </a:p>
        </p:txBody>
      </p:sp>
      <p:pic>
        <p:nvPicPr>
          <p:cNvPr id="7" name="Image 6">
            <a:extLst>
              <a:ext uri="{FF2B5EF4-FFF2-40B4-BE49-F238E27FC236}">
                <a16:creationId xmlns:a16="http://schemas.microsoft.com/office/drawing/2014/main" id="{C5FA7327-8FD6-EE47-6BBD-A7518DE11EC6}"/>
              </a:ext>
            </a:extLst>
          </p:cNvPr>
          <p:cNvPicPr>
            <a:picLocks noChangeAspect="1"/>
          </p:cNvPicPr>
          <p:nvPr/>
        </p:nvPicPr>
        <p:blipFill>
          <a:blip r:embed="rId3"/>
          <a:stretch>
            <a:fillRect/>
          </a:stretch>
        </p:blipFill>
        <p:spPr>
          <a:xfrm>
            <a:off x="3460638" y="3491338"/>
            <a:ext cx="1340012" cy="1293900"/>
          </a:xfrm>
          <a:prstGeom prst="rect">
            <a:avLst/>
          </a:prstGeom>
        </p:spPr>
      </p:pic>
      <p:pic>
        <p:nvPicPr>
          <p:cNvPr id="8" name="Picture 2" descr="Wheat Straw Bale | Earl May">
            <a:extLst>
              <a:ext uri="{FF2B5EF4-FFF2-40B4-BE49-F238E27FC236}">
                <a16:creationId xmlns:a16="http://schemas.microsoft.com/office/drawing/2014/main" id="{80292E64-CD8F-B233-7DD4-D7599EB62EAB}"/>
              </a:ext>
            </a:extLst>
          </p:cNvPr>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754982" y="3180706"/>
            <a:ext cx="1388161" cy="1388161"/>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oupe 9">
            <a:extLst>
              <a:ext uri="{FF2B5EF4-FFF2-40B4-BE49-F238E27FC236}">
                <a16:creationId xmlns:a16="http://schemas.microsoft.com/office/drawing/2014/main" id="{E82926A1-6522-4C7E-82E4-5F7EA66AFE43}"/>
              </a:ext>
            </a:extLst>
          </p:cNvPr>
          <p:cNvGrpSpPr/>
          <p:nvPr/>
        </p:nvGrpSpPr>
        <p:grpSpPr>
          <a:xfrm>
            <a:off x="580358" y="2261000"/>
            <a:ext cx="8219106" cy="3771521"/>
            <a:chOff x="606353" y="2597744"/>
            <a:chExt cx="8219106" cy="3771521"/>
          </a:xfrm>
        </p:grpSpPr>
        <p:sp>
          <p:nvSpPr>
            <p:cNvPr id="11" name="Ellipse 10">
              <a:extLst>
                <a:ext uri="{FF2B5EF4-FFF2-40B4-BE49-F238E27FC236}">
                  <a16:creationId xmlns:a16="http://schemas.microsoft.com/office/drawing/2014/main" id="{5C90646C-6664-A563-DFA5-BF4F23995AEA}"/>
                </a:ext>
              </a:extLst>
            </p:cNvPr>
            <p:cNvSpPr/>
            <p:nvPr/>
          </p:nvSpPr>
          <p:spPr>
            <a:xfrm>
              <a:off x="785833" y="3113975"/>
              <a:ext cx="2682505" cy="1428214"/>
            </a:xfrm>
            <a:prstGeom prst="ellipse">
              <a:avLst/>
            </a:prstGeom>
            <a:solidFill>
              <a:schemeClr val="accent2">
                <a:lumMod val="20000"/>
                <a:lumOff val="80000"/>
              </a:schemeClr>
            </a:solidFill>
            <a:ln>
              <a:noFill/>
            </a:ln>
          </p:spPr>
          <p:txBody>
            <a:bodyPr wrap="square">
              <a:spAutoFit/>
            </a:bodyPr>
            <a:lstStyle/>
            <a:p>
              <a:pPr algn="ctr"/>
              <a:r>
                <a:rPr lang="fr-FR" sz="2000" b="1" dirty="0">
                  <a:solidFill>
                    <a:srgbClr val="000000"/>
                  </a:solidFill>
                  <a:latin typeface="JODAD O+ Adv O T 863180fb"/>
                </a:rPr>
                <a:t>Taux d’humidité important</a:t>
              </a:r>
              <a:endParaRPr lang="fr-FR" sz="2000" b="1" dirty="0"/>
            </a:p>
          </p:txBody>
        </p:sp>
        <p:sp>
          <p:nvSpPr>
            <p:cNvPr id="12" name="Ellipse 11">
              <a:extLst>
                <a:ext uri="{FF2B5EF4-FFF2-40B4-BE49-F238E27FC236}">
                  <a16:creationId xmlns:a16="http://schemas.microsoft.com/office/drawing/2014/main" id="{A8116EB4-E82C-C557-541B-50DF787DD14E}"/>
                </a:ext>
              </a:extLst>
            </p:cNvPr>
            <p:cNvSpPr/>
            <p:nvPr/>
          </p:nvSpPr>
          <p:spPr>
            <a:xfrm>
              <a:off x="3009204" y="2597744"/>
              <a:ext cx="3177580" cy="995422"/>
            </a:xfrm>
            <a:prstGeom prst="ellipse">
              <a:avLst/>
            </a:prstGeom>
            <a:solidFill>
              <a:schemeClr val="accent4">
                <a:lumMod val="20000"/>
                <a:lumOff val="80000"/>
              </a:schemeClr>
            </a:solidFill>
            <a:ln>
              <a:noFill/>
            </a:ln>
          </p:spPr>
          <p:txBody>
            <a:bodyPr wrap="square">
              <a:spAutoFit/>
            </a:bodyPr>
            <a:lstStyle/>
            <a:p>
              <a:pPr algn="ctr"/>
              <a:r>
                <a:rPr lang="fr-FR" sz="2000" b="1" dirty="0">
                  <a:solidFill>
                    <a:srgbClr val="000000"/>
                  </a:solidFill>
                  <a:latin typeface="JODAD O+ Adv O T 863180fb"/>
                </a:rPr>
                <a:t>Broyage énergivore</a:t>
              </a:r>
              <a:endParaRPr lang="fr-FR" sz="2000" b="1" dirty="0"/>
            </a:p>
          </p:txBody>
        </p:sp>
        <p:sp>
          <p:nvSpPr>
            <p:cNvPr id="13" name="Ellipse 12">
              <a:extLst>
                <a:ext uri="{FF2B5EF4-FFF2-40B4-BE49-F238E27FC236}">
                  <a16:creationId xmlns:a16="http://schemas.microsoft.com/office/drawing/2014/main" id="{5C16A5C1-088B-D727-9679-897B9E1CEFB2}"/>
                </a:ext>
              </a:extLst>
            </p:cNvPr>
            <p:cNvSpPr/>
            <p:nvPr/>
          </p:nvSpPr>
          <p:spPr>
            <a:xfrm>
              <a:off x="6186784" y="4244544"/>
              <a:ext cx="2638675" cy="995422"/>
            </a:xfrm>
            <a:prstGeom prst="ellipse">
              <a:avLst/>
            </a:prstGeom>
            <a:solidFill>
              <a:srgbClr val="92D050"/>
            </a:solidFill>
            <a:ln>
              <a:noFill/>
            </a:ln>
          </p:spPr>
          <p:txBody>
            <a:bodyPr wrap="square">
              <a:spAutoFit/>
            </a:bodyPr>
            <a:lstStyle/>
            <a:p>
              <a:pPr algn="ctr"/>
              <a:r>
                <a:rPr lang="fr-FR" sz="2000" b="1" dirty="0">
                  <a:solidFill>
                    <a:srgbClr val="000000"/>
                  </a:solidFill>
                  <a:latin typeface="JODAD O+ Adv O T 863180fb"/>
                </a:rPr>
                <a:t>Variabilité de l’intrant</a:t>
              </a:r>
              <a:endParaRPr lang="fr-FR" sz="2000" b="1" dirty="0"/>
            </a:p>
          </p:txBody>
        </p:sp>
        <p:sp>
          <p:nvSpPr>
            <p:cNvPr id="14" name="Ellipse 13">
              <a:extLst>
                <a:ext uri="{FF2B5EF4-FFF2-40B4-BE49-F238E27FC236}">
                  <a16:creationId xmlns:a16="http://schemas.microsoft.com/office/drawing/2014/main" id="{AD0AE3C8-A94E-EF76-1270-E1B497306DA8}"/>
                </a:ext>
              </a:extLst>
            </p:cNvPr>
            <p:cNvSpPr/>
            <p:nvPr/>
          </p:nvSpPr>
          <p:spPr>
            <a:xfrm>
              <a:off x="6092790" y="3130605"/>
              <a:ext cx="2714887" cy="995422"/>
            </a:xfrm>
            <a:prstGeom prst="ellipse">
              <a:avLst/>
            </a:prstGeom>
            <a:solidFill>
              <a:schemeClr val="accent1">
                <a:lumMod val="20000"/>
                <a:lumOff val="80000"/>
              </a:schemeClr>
            </a:solidFill>
            <a:ln>
              <a:noFill/>
            </a:ln>
          </p:spPr>
          <p:txBody>
            <a:bodyPr wrap="square">
              <a:spAutoFit/>
            </a:bodyPr>
            <a:lstStyle/>
            <a:p>
              <a:pPr algn="ctr"/>
              <a:r>
                <a:rPr lang="fr-FR" sz="2000" b="1" dirty="0">
                  <a:solidFill>
                    <a:srgbClr val="000000"/>
                  </a:solidFill>
                  <a:latin typeface="JODAD O+ Adv O T 863180fb"/>
                </a:rPr>
                <a:t>Ressource hydrophile</a:t>
              </a:r>
              <a:endParaRPr lang="fr-FR" sz="2000" b="1" dirty="0"/>
            </a:p>
          </p:txBody>
        </p:sp>
        <p:grpSp>
          <p:nvGrpSpPr>
            <p:cNvPr id="15" name="Groupe 14">
              <a:extLst>
                <a:ext uri="{FF2B5EF4-FFF2-40B4-BE49-F238E27FC236}">
                  <a16:creationId xmlns:a16="http://schemas.microsoft.com/office/drawing/2014/main" id="{69C00C4E-0C2F-A2D8-C519-32127EB97071}"/>
                </a:ext>
              </a:extLst>
            </p:cNvPr>
            <p:cNvGrpSpPr/>
            <p:nvPr/>
          </p:nvGrpSpPr>
          <p:grpSpPr>
            <a:xfrm>
              <a:off x="3849146" y="5005970"/>
              <a:ext cx="2963842" cy="1363295"/>
              <a:chOff x="4399261" y="4371739"/>
              <a:chExt cx="2963842" cy="1363295"/>
            </a:xfrm>
          </p:grpSpPr>
          <p:sp>
            <p:nvSpPr>
              <p:cNvPr id="17" name="Ellipse 16">
                <a:extLst>
                  <a:ext uri="{FF2B5EF4-FFF2-40B4-BE49-F238E27FC236}">
                    <a16:creationId xmlns:a16="http://schemas.microsoft.com/office/drawing/2014/main" id="{C8C84C1C-7B61-AB16-D37D-927E1E84D0A5}"/>
                  </a:ext>
                </a:extLst>
              </p:cNvPr>
              <p:cNvSpPr/>
              <p:nvPr/>
            </p:nvSpPr>
            <p:spPr>
              <a:xfrm>
                <a:off x="4399261" y="4371739"/>
                <a:ext cx="2963842" cy="1363295"/>
              </a:xfrm>
              <a:prstGeom prst="ellipse">
                <a:avLst/>
              </a:prstGeom>
              <a:solidFill>
                <a:srgbClr val="FFC000"/>
              </a:solidFill>
              <a:ln>
                <a:noFill/>
              </a:ln>
            </p:spPr>
            <p:txBody>
              <a:bodyPr wrap="square" lIns="0" tIns="0">
                <a:spAutoFit/>
              </a:bodyPr>
              <a:lstStyle/>
              <a:p>
                <a:pPr algn="ctr"/>
                <a:r>
                  <a:rPr lang="fr-FR" sz="2000" b="1" dirty="0">
                    <a:solidFill>
                      <a:srgbClr val="000000"/>
                    </a:solidFill>
                    <a:latin typeface="JODAD O+ Adv O T 863180fb"/>
                  </a:rPr>
                  <a:t>Faible pouvoir calorifique</a:t>
                </a:r>
              </a:p>
              <a:p>
                <a:pPr algn="ctr"/>
                <a:endParaRPr lang="fr-FR" sz="2000" b="1" dirty="0"/>
              </a:p>
            </p:txBody>
          </p:sp>
          <p:sp>
            <p:nvSpPr>
              <p:cNvPr id="18" name="Rectangle 17">
                <a:extLst>
                  <a:ext uri="{FF2B5EF4-FFF2-40B4-BE49-F238E27FC236}">
                    <a16:creationId xmlns:a16="http://schemas.microsoft.com/office/drawing/2014/main" id="{11A61B9B-5F5B-F419-3DCF-45D34287B66E}"/>
                  </a:ext>
                </a:extLst>
              </p:cNvPr>
              <p:cNvSpPr/>
              <p:nvPr/>
            </p:nvSpPr>
            <p:spPr>
              <a:xfrm>
                <a:off x="4637772" y="5146440"/>
                <a:ext cx="2457293" cy="477054"/>
              </a:xfrm>
              <a:prstGeom prst="rect">
                <a:avLst/>
              </a:prstGeom>
            </p:spPr>
            <p:txBody>
              <a:bodyPr wrap="square" tIns="0">
                <a:spAutoFit/>
              </a:bodyPr>
              <a:lstStyle/>
              <a:p>
                <a:pPr algn="ctr"/>
                <a:r>
                  <a:rPr lang="fr-FR" sz="1400" dirty="0">
                    <a:latin typeface="Calibri" panose="020F0502020204030204" pitchFamily="34" charset="0"/>
                    <a:ea typeface="MS Mincho"/>
                    <a:cs typeface="Times New Roman" panose="02020603050405020304" pitchFamily="18" charset="0"/>
                  </a:rPr>
                  <a:t>16 &lt; </a:t>
                </a:r>
                <a:r>
                  <a:rPr lang="fr-FR" sz="1400" dirty="0" err="1">
                    <a:latin typeface="Calibri" panose="020F0502020204030204" pitchFamily="34" charset="0"/>
                    <a:ea typeface="MS Mincho"/>
                    <a:cs typeface="Times New Roman" panose="02020603050405020304" pitchFamily="18" charset="0"/>
                  </a:rPr>
                  <a:t>PCS</a:t>
                </a:r>
                <a:r>
                  <a:rPr lang="fr-FR" sz="1400" baseline="-25000" dirty="0" err="1">
                    <a:latin typeface="Calibri" panose="020F0502020204030204" pitchFamily="34" charset="0"/>
                    <a:ea typeface="MS Mincho"/>
                    <a:cs typeface="Times New Roman" panose="02020603050405020304" pitchFamily="18" charset="0"/>
                  </a:rPr>
                  <a:t>biomasse</a:t>
                </a:r>
                <a:r>
                  <a:rPr lang="fr-FR" sz="1400" dirty="0">
                    <a:latin typeface="Calibri" panose="020F0502020204030204" pitchFamily="34" charset="0"/>
                    <a:ea typeface="MS Mincho"/>
                    <a:cs typeface="Times New Roman" panose="02020603050405020304" pitchFamily="18" charset="0"/>
                  </a:rPr>
                  <a:t> &lt; 22 MJ/kg-bs</a:t>
                </a:r>
              </a:p>
              <a:p>
                <a:pPr algn="ctr"/>
                <a:r>
                  <a:rPr lang="fr-FR" sz="1400" dirty="0">
                    <a:latin typeface="Calibri" panose="020F0502020204030204" pitchFamily="34" charset="0"/>
                    <a:ea typeface="MS Mincho"/>
                    <a:cs typeface="Times New Roman" panose="02020603050405020304" pitchFamily="18" charset="0"/>
                  </a:rPr>
                  <a:t>26 &lt; </a:t>
                </a:r>
                <a:r>
                  <a:rPr lang="fr-FR" sz="1400" dirty="0" err="1">
                    <a:latin typeface="Calibri" panose="020F0502020204030204" pitchFamily="34" charset="0"/>
                    <a:ea typeface="MS Mincho"/>
                    <a:cs typeface="Times New Roman" panose="02020603050405020304" pitchFamily="18" charset="0"/>
                  </a:rPr>
                  <a:t>PCS</a:t>
                </a:r>
                <a:r>
                  <a:rPr lang="fr-FR" sz="1400" baseline="-25000" dirty="0" err="1">
                    <a:latin typeface="Calibri" panose="020F0502020204030204" pitchFamily="34" charset="0"/>
                    <a:ea typeface="MS Mincho"/>
                    <a:cs typeface="Times New Roman" panose="02020603050405020304" pitchFamily="18" charset="0"/>
                  </a:rPr>
                  <a:t>charbon</a:t>
                </a:r>
                <a:r>
                  <a:rPr lang="fr-FR" sz="1400" dirty="0">
                    <a:latin typeface="Calibri" panose="020F0502020204030204" pitchFamily="34" charset="0"/>
                    <a:ea typeface="MS Mincho"/>
                    <a:cs typeface="Times New Roman" panose="02020603050405020304" pitchFamily="18" charset="0"/>
                  </a:rPr>
                  <a:t> &lt; 33 MJ/kg-bs</a:t>
                </a:r>
              </a:p>
            </p:txBody>
          </p:sp>
        </p:grpSp>
        <p:sp>
          <p:nvSpPr>
            <p:cNvPr id="16" name="Ellipse 15">
              <a:extLst>
                <a:ext uri="{FF2B5EF4-FFF2-40B4-BE49-F238E27FC236}">
                  <a16:creationId xmlns:a16="http://schemas.microsoft.com/office/drawing/2014/main" id="{DEC1959F-BCD8-98BF-A8CB-3D03323D3848}"/>
                </a:ext>
              </a:extLst>
            </p:cNvPr>
            <p:cNvSpPr/>
            <p:nvPr/>
          </p:nvSpPr>
          <p:spPr>
            <a:xfrm>
              <a:off x="606353" y="4588588"/>
              <a:ext cx="3291840" cy="1428214"/>
            </a:xfrm>
            <a:prstGeom prst="ellipse">
              <a:avLst/>
            </a:prstGeom>
            <a:solidFill>
              <a:schemeClr val="bg1">
                <a:lumMod val="85000"/>
              </a:schemeClr>
            </a:solidFill>
            <a:ln>
              <a:noFill/>
            </a:ln>
          </p:spPr>
          <p:txBody>
            <a:bodyPr wrap="square">
              <a:spAutoFit/>
            </a:bodyPr>
            <a:lstStyle/>
            <a:p>
              <a:pPr algn="ctr"/>
              <a:r>
                <a:rPr lang="fr-FR" sz="2000" b="1" dirty="0">
                  <a:solidFill>
                    <a:srgbClr val="000000"/>
                  </a:solidFill>
                  <a:latin typeface="JODAD O+ Adv O T 863180fb"/>
                </a:rPr>
                <a:t>Poudre fibreuse</a:t>
              </a:r>
            </a:p>
            <a:p>
              <a:pPr algn="ctr"/>
              <a:r>
                <a:rPr lang="fr-FR" sz="2000" b="1" dirty="0">
                  <a:solidFill>
                    <a:srgbClr val="000000"/>
                  </a:solidFill>
                  <a:latin typeface="JODAD O+ Adv O T 863180fb"/>
                </a:rPr>
                <a:t>Problèmes de coulabilité </a:t>
              </a:r>
            </a:p>
          </p:txBody>
        </p:sp>
      </p:grpSp>
    </p:spTree>
    <p:extLst>
      <p:ext uri="{BB962C8B-B14F-4D97-AF65-F5344CB8AC3E}">
        <p14:creationId xmlns:p14="http://schemas.microsoft.com/office/powerpoint/2010/main" val="4175909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heel(1)">
                                      <p:cBhvr>
                                        <p:cTn id="7" dur="17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9FD9A6B-2819-9144-855C-0A6F528C7CA9}"/>
              </a:ext>
            </a:extLst>
          </p:cNvPr>
          <p:cNvSpPr/>
          <p:nvPr/>
        </p:nvSpPr>
        <p:spPr>
          <a:xfrm>
            <a:off x="0" y="0"/>
            <a:ext cx="9144000" cy="194155"/>
          </a:xfrm>
          <a:prstGeom prst="rect">
            <a:avLst/>
          </a:prstGeom>
          <a:gradFill flip="none" rotWithShape="1">
            <a:gsLst>
              <a:gs pos="46000">
                <a:srgbClr val="9FC883"/>
              </a:gs>
              <a:gs pos="20000">
                <a:srgbClr val="FFC000"/>
              </a:gs>
              <a:gs pos="0">
                <a:srgbClr val="FF0000"/>
              </a:gs>
              <a:gs pos="72000">
                <a:schemeClr val="accent1">
                  <a:lumMod val="60000"/>
                  <a:lumOff val="40000"/>
                </a:schemeClr>
              </a:gs>
              <a:gs pos="100000">
                <a:srgbClr val="7030A0">
                  <a:alpha val="30000"/>
                </a:srgbClr>
              </a:gs>
              <a:gs pos="100000">
                <a:srgbClr val="7030A0">
                  <a:alpha val="31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 name="ZoneTexte 1">
            <a:extLst>
              <a:ext uri="{FF2B5EF4-FFF2-40B4-BE49-F238E27FC236}">
                <a16:creationId xmlns:a16="http://schemas.microsoft.com/office/drawing/2014/main" id="{ED446353-5638-9C78-B231-FC87D4152C70}"/>
              </a:ext>
            </a:extLst>
          </p:cNvPr>
          <p:cNvSpPr txBox="1"/>
          <p:nvPr/>
        </p:nvSpPr>
        <p:spPr>
          <a:xfrm>
            <a:off x="310382" y="0"/>
            <a:ext cx="8208912" cy="1015663"/>
          </a:xfrm>
          <a:prstGeom prst="rect">
            <a:avLst/>
          </a:prstGeom>
          <a:noFill/>
        </p:spPr>
        <p:txBody>
          <a:bodyPr wrap="square" rtlCol="0">
            <a:spAutoFit/>
          </a:bodyPr>
          <a:lstStyle/>
          <a:p>
            <a:pPr marL="342900" indent="-342900">
              <a:buAutoNum type="arabicPeriod"/>
            </a:pPr>
            <a:endParaRPr lang="fr-FR" sz="2000" b="1" dirty="0">
              <a:latin typeface="CMU Sans Serif" panose="02000603000000000000" pitchFamily="2" charset="0"/>
              <a:ea typeface="CMU Sans Serif" panose="02000603000000000000" pitchFamily="2" charset="0"/>
              <a:cs typeface="CMU Sans Serif" panose="02000603000000000000" pitchFamily="2" charset="0"/>
            </a:endParaRPr>
          </a:p>
          <a:p>
            <a:r>
              <a:rPr lang="fr-FR" sz="2000" b="1" dirty="0">
                <a:latin typeface="CMU Sans Serif" panose="02000603000000000000" pitchFamily="2" charset="0"/>
                <a:ea typeface="CMU Sans Serif" panose="02000603000000000000" pitchFamily="2" charset="0"/>
                <a:cs typeface="CMU Sans Serif" panose="02000603000000000000" pitchFamily="2" charset="0"/>
              </a:rPr>
              <a:t>4. Mes travaux de recherche</a:t>
            </a:r>
          </a:p>
          <a:p>
            <a:pPr marL="342900" indent="-342900">
              <a:buFont typeface="+mj-lt"/>
              <a:buAutoNum type="arabicPeriod"/>
            </a:pPr>
            <a:endParaRPr lang="fr-FR" sz="2000" b="1" dirty="0">
              <a:latin typeface="CMU Sans Serif" panose="02000603000000000000" pitchFamily="2" charset="0"/>
              <a:ea typeface="CMU Sans Serif" panose="02000603000000000000" pitchFamily="2" charset="0"/>
              <a:cs typeface="CMU Sans Serif" panose="02000603000000000000" pitchFamily="2" charset="0"/>
            </a:endParaRPr>
          </a:p>
        </p:txBody>
      </p:sp>
      <p:sp>
        <p:nvSpPr>
          <p:cNvPr id="3" name="Espace réservé du contenu 2">
            <a:extLst>
              <a:ext uri="{FF2B5EF4-FFF2-40B4-BE49-F238E27FC236}">
                <a16:creationId xmlns:a16="http://schemas.microsoft.com/office/drawing/2014/main" id="{064D4C08-E644-CD46-28AD-DD14C57B05DD}"/>
              </a:ext>
            </a:extLst>
          </p:cNvPr>
          <p:cNvSpPr txBox="1">
            <a:spLocks/>
          </p:cNvSpPr>
          <p:nvPr/>
        </p:nvSpPr>
        <p:spPr>
          <a:xfrm>
            <a:off x="353291" y="3977864"/>
            <a:ext cx="8429960" cy="203529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fr-FR"/>
          </a:p>
          <a:p>
            <a:endParaRPr lang="fr-FR"/>
          </a:p>
          <a:p>
            <a:endParaRPr lang="fr-FR" dirty="0"/>
          </a:p>
        </p:txBody>
      </p:sp>
      <p:grpSp>
        <p:nvGrpSpPr>
          <p:cNvPr id="4" name="Groupe 3">
            <a:extLst>
              <a:ext uri="{FF2B5EF4-FFF2-40B4-BE49-F238E27FC236}">
                <a16:creationId xmlns:a16="http://schemas.microsoft.com/office/drawing/2014/main" id="{1CC19E6B-75B1-1CAF-5911-568EF63277EB}"/>
              </a:ext>
            </a:extLst>
          </p:cNvPr>
          <p:cNvGrpSpPr/>
          <p:nvPr/>
        </p:nvGrpSpPr>
        <p:grpSpPr>
          <a:xfrm>
            <a:off x="1638585" y="2104334"/>
            <a:ext cx="3243104" cy="3958540"/>
            <a:chOff x="3309146" y="2546766"/>
            <a:chExt cx="2357665" cy="2976415"/>
          </a:xfrm>
        </p:grpSpPr>
        <p:sp>
          <p:nvSpPr>
            <p:cNvPr id="5" name="Flèche droite 14">
              <a:extLst>
                <a:ext uri="{FF2B5EF4-FFF2-40B4-BE49-F238E27FC236}">
                  <a16:creationId xmlns:a16="http://schemas.microsoft.com/office/drawing/2014/main" id="{C668B614-4A28-AB7B-25E1-9EE31CCFBA76}"/>
                </a:ext>
              </a:extLst>
            </p:cNvPr>
            <p:cNvSpPr/>
            <p:nvPr/>
          </p:nvSpPr>
          <p:spPr>
            <a:xfrm>
              <a:off x="3309146" y="3304915"/>
              <a:ext cx="504161" cy="306525"/>
            </a:xfrm>
            <a:prstGeom prst="rightArrow">
              <a:avLst/>
            </a:prstGeom>
            <a:solidFill>
              <a:schemeClr val="accent5">
                <a:lumMod val="5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sz="1600" dirty="0"/>
            </a:p>
          </p:txBody>
        </p:sp>
        <p:pic>
          <p:nvPicPr>
            <p:cNvPr id="6" name="Image 5">
              <a:extLst>
                <a:ext uri="{FF2B5EF4-FFF2-40B4-BE49-F238E27FC236}">
                  <a16:creationId xmlns:a16="http://schemas.microsoft.com/office/drawing/2014/main" id="{3B54BA57-39FF-0AFA-9929-95A466527A57}"/>
                </a:ext>
              </a:extLst>
            </p:cNvPr>
            <p:cNvPicPr>
              <a:picLocks noChangeAspect="1"/>
            </p:cNvPicPr>
            <p:nvPr/>
          </p:nvPicPr>
          <p:blipFill>
            <a:blip r:embed="rId3"/>
            <a:stretch>
              <a:fillRect/>
            </a:stretch>
          </p:blipFill>
          <p:spPr>
            <a:xfrm>
              <a:off x="3872618" y="2546766"/>
              <a:ext cx="1118072" cy="1944158"/>
            </a:xfrm>
            <a:prstGeom prst="rect">
              <a:avLst/>
            </a:prstGeom>
          </p:spPr>
        </p:pic>
        <p:sp>
          <p:nvSpPr>
            <p:cNvPr id="7" name="Text Box 3">
              <a:extLst>
                <a:ext uri="{FF2B5EF4-FFF2-40B4-BE49-F238E27FC236}">
                  <a16:creationId xmlns:a16="http://schemas.microsoft.com/office/drawing/2014/main" id="{72E01F3F-3C3A-33C4-DD7E-B315C3D42F66}"/>
                </a:ext>
              </a:extLst>
            </p:cNvPr>
            <p:cNvSpPr txBox="1">
              <a:spLocks noChangeArrowheads="1"/>
            </p:cNvSpPr>
            <p:nvPr/>
          </p:nvSpPr>
          <p:spPr bwMode="auto">
            <a:xfrm>
              <a:off x="3414459" y="4528091"/>
              <a:ext cx="2252352" cy="9950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spcBef>
                  <a:spcPct val="75000"/>
                </a:spcBef>
                <a:buClr>
                  <a:srgbClr val="C00000"/>
                </a:buClr>
                <a:buFont typeface="Wingdings" pitchFamily="2" charset="2"/>
                <a:buChar char="§"/>
                <a:defRPr sz="1600" b="1">
                  <a:solidFill>
                    <a:srgbClr val="43494F"/>
                  </a:solidFill>
                  <a:latin typeface="Arial" charset="0"/>
                </a:defRPr>
              </a:lvl1pPr>
              <a:lvl2pPr marL="742950" indent="-285750" eaLnBrk="0" hangingPunct="0">
                <a:buClr>
                  <a:srgbClr val="688B00"/>
                </a:buClr>
                <a:buFont typeface="Arial" charset="0"/>
                <a:buChar char="•"/>
                <a:defRPr sz="1600">
                  <a:solidFill>
                    <a:srgbClr val="43494F"/>
                  </a:solidFill>
                  <a:latin typeface="Arial" charset="0"/>
                </a:defRPr>
              </a:lvl2pPr>
              <a:lvl3pPr marL="1143000" indent="-228600" eaLnBrk="0" hangingPunct="0">
                <a:spcBef>
                  <a:spcPct val="20000"/>
                </a:spcBef>
                <a:buClr>
                  <a:srgbClr val="92D050"/>
                </a:buClr>
                <a:buFont typeface="Wingdings" pitchFamily="2" charset="2"/>
                <a:buChar char="Ø"/>
                <a:defRPr sz="1400" b="1">
                  <a:solidFill>
                    <a:srgbClr val="43494F"/>
                  </a:solidFill>
                  <a:latin typeface="Arial" charset="0"/>
                </a:defRPr>
              </a:lvl3pPr>
              <a:lvl4pPr marL="1600200" indent="-228600" eaLnBrk="0" hangingPunct="0">
                <a:buFont typeface="Arial" charset="0"/>
                <a:defRPr sz="1400">
                  <a:solidFill>
                    <a:srgbClr val="43494F"/>
                  </a:solidFill>
                  <a:latin typeface="Arial" charset="0"/>
                </a:defRPr>
              </a:lvl4pPr>
              <a:lvl5pPr marL="2057400" indent="-228600" eaLnBrk="0" hangingPunct="0">
                <a:spcBef>
                  <a:spcPct val="20000"/>
                </a:spcBef>
                <a:buFont typeface="Arial" charset="0"/>
                <a:buChar char="-"/>
                <a:defRPr sz="1200">
                  <a:solidFill>
                    <a:srgbClr val="43494F"/>
                  </a:solidFill>
                  <a:latin typeface="Arial" charset="0"/>
                </a:defRPr>
              </a:lvl5pPr>
              <a:lvl6pPr marL="2514600" indent="-228600" eaLnBrk="0" fontAlgn="base" hangingPunct="0">
                <a:spcBef>
                  <a:spcPct val="20000"/>
                </a:spcBef>
                <a:spcAft>
                  <a:spcPct val="0"/>
                </a:spcAft>
                <a:buFont typeface="Arial" charset="0"/>
                <a:buChar char="-"/>
                <a:defRPr sz="1200">
                  <a:solidFill>
                    <a:srgbClr val="43494F"/>
                  </a:solidFill>
                  <a:latin typeface="Arial" charset="0"/>
                </a:defRPr>
              </a:lvl6pPr>
              <a:lvl7pPr marL="2971800" indent="-228600" eaLnBrk="0" fontAlgn="base" hangingPunct="0">
                <a:spcBef>
                  <a:spcPct val="20000"/>
                </a:spcBef>
                <a:spcAft>
                  <a:spcPct val="0"/>
                </a:spcAft>
                <a:buFont typeface="Arial" charset="0"/>
                <a:buChar char="-"/>
                <a:defRPr sz="1200">
                  <a:solidFill>
                    <a:srgbClr val="43494F"/>
                  </a:solidFill>
                  <a:latin typeface="Arial" charset="0"/>
                </a:defRPr>
              </a:lvl7pPr>
              <a:lvl8pPr marL="3429000" indent="-228600" eaLnBrk="0" fontAlgn="base" hangingPunct="0">
                <a:spcBef>
                  <a:spcPct val="20000"/>
                </a:spcBef>
                <a:spcAft>
                  <a:spcPct val="0"/>
                </a:spcAft>
                <a:buFont typeface="Arial" charset="0"/>
                <a:buChar char="-"/>
                <a:defRPr sz="1200">
                  <a:solidFill>
                    <a:srgbClr val="43494F"/>
                  </a:solidFill>
                  <a:latin typeface="Arial" charset="0"/>
                </a:defRPr>
              </a:lvl8pPr>
              <a:lvl9pPr marL="3886200" indent="-228600" eaLnBrk="0" fontAlgn="base" hangingPunct="0">
                <a:spcBef>
                  <a:spcPct val="20000"/>
                </a:spcBef>
                <a:spcAft>
                  <a:spcPct val="0"/>
                </a:spcAft>
                <a:buFont typeface="Arial" charset="0"/>
                <a:buChar char="-"/>
                <a:defRPr sz="1200">
                  <a:solidFill>
                    <a:srgbClr val="43494F"/>
                  </a:solidFill>
                  <a:latin typeface="Arial" charset="0"/>
                </a:defRPr>
              </a:lvl9pPr>
            </a:lstStyle>
            <a:p>
              <a:pPr algn="ctr" eaLnBrk="1" hangingPunct="1">
                <a:spcBef>
                  <a:spcPts val="0"/>
                </a:spcBef>
                <a:buClrTx/>
                <a:buFontTx/>
                <a:buNone/>
              </a:pPr>
              <a:r>
                <a:rPr lang="fr-FR" altLang="fr-FR" dirty="0">
                  <a:solidFill>
                    <a:srgbClr val="0070C0"/>
                  </a:solidFill>
                  <a:latin typeface="+mj-lt"/>
                </a:rPr>
                <a:t>Technologie de torréfaction à l’étude: </a:t>
              </a:r>
            </a:p>
            <a:p>
              <a:pPr algn="ctr" eaLnBrk="1" hangingPunct="1">
                <a:spcBef>
                  <a:spcPts val="0"/>
                </a:spcBef>
                <a:buClrTx/>
                <a:buFontTx/>
                <a:buNone/>
              </a:pPr>
              <a:r>
                <a:rPr lang="fr-FR" altLang="fr-FR" dirty="0">
                  <a:solidFill>
                    <a:schemeClr val="tx1"/>
                  </a:solidFill>
                  <a:latin typeface="+mj-lt"/>
                </a:rPr>
                <a:t>Four à soles multiples</a:t>
              </a:r>
            </a:p>
            <a:p>
              <a:pPr algn="ctr" eaLnBrk="1" hangingPunct="1">
                <a:spcBef>
                  <a:spcPts val="0"/>
                </a:spcBef>
                <a:buClrTx/>
                <a:buFontTx/>
                <a:buNone/>
              </a:pPr>
              <a:r>
                <a:rPr lang="fr-FR" altLang="fr-FR" dirty="0">
                  <a:solidFill>
                    <a:schemeClr val="tx1"/>
                  </a:solidFill>
                  <a:latin typeface="+mj-lt"/>
                </a:rPr>
                <a:t>200 – 300 °C</a:t>
              </a:r>
            </a:p>
            <a:p>
              <a:pPr algn="ctr" eaLnBrk="1" hangingPunct="1">
                <a:spcBef>
                  <a:spcPts val="0"/>
                </a:spcBef>
                <a:buClrTx/>
                <a:buFontTx/>
                <a:buNone/>
              </a:pPr>
              <a:r>
                <a:rPr lang="fr-FR" altLang="fr-FR" dirty="0">
                  <a:solidFill>
                    <a:schemeClr val="tx1"/>
                  </a:solidFill>
                  <a:latin typeface="+mj-lt"/>
                </a:rPr>
                <a:t>Gaz inerte</a:t>
              </a:r>
            </a:p>
          </p:txBody>
        </p:sp>
      </p:grpSp>
      <p:grpSp>
        <p:nvGrpSpPr>
          <p:cNvPr id="8" name="Groupe 7">
            <a:extLst>
              <a:ext uri="{FF2B5EF4-FFF2-40B4-BE49-F238E27FC236}">
                <a16:creationId xmlns:a16="http://schemas.microsoft.com/office/drawing/2014/main" id="{10E3CF71-B75D-54B4-F753-A3B8A88AD691}"/>
              </a:ext>
            </a:extLst>
          </p:cNvPr>
          <p:cNvGrpSpPr/>
          <p:nvPr/>
        </p:nvGrpSpPr>
        <p:grpSpPr>
          <a:xfrm>
            <a:off x="4224562" y="2403518"/>
            <a:ext cx="4919438" cy="2340026"/>
            <a:chOff x="5119004" y="2513743"/>
            <a:chExt cx="5330883" cy="2351655"/>
          </a:xfrm>
        </p:grpSpPr>
        <p:sp>
          <p:nvSpPr>
            <p:cNvPr id="10" name="Flèche droite 24">
              <a:extLst>
                <a:ext uri="{FF2B5EF4-FFF2-40B4-BE49-F238E27FC236}">
                  <a16:creationId xmlns:a16="http://schemas.microsoft.com/office/drawing/2014/main" id="{0B8729EA-2D2F-7C34-EC91-F9F4C7CD0F60}"/>
                </a:ext>
              </a:extLst>
            </p:cNvPr>
            <p:cNvSpPr/>
            <p:nvPr/>
          </p:nvSpPr>
          <p:spPr>
            <a:xfrm>
              <a:off x="5119004" y="3775268"/>
              <a:ext cx="577507" cy="298078"/>
            </a:xfrm>
            <a:prstGeom prst="rightArrow">
              <a:avLst/>
            </a:prstGeom>
            <a:solidFill>
              <a:schemeClr val="accent5">
                <a:lumMod val="5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sz="1600" dirty="0"/>
            </a:p>
          </p:txBody>
        </p:sp>
        <p:pic>
          <p:nvPicPr>
            <p:cNvPr id="11" name="Picture 2" descr="Torrefied Wood Chips">
              <a:extLst>
                <a:ext uri="{FF2B5EF4-FFF2-40B4-BE49-F238E27FC236}">
                  <a16:creationId xmlns:a16="http://schemas.microsoft.com/office/drawing/2014/main" id="{FA64A23D-BA1F-836E-AC50-0C2292AE6A0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537376" y="4069103"/>
              <a:ext cx="1124214" cy="723585"/>
            </a:xfrm>
            <a:prstGeom prst="rect">
              <a:avLst/>
            </a:prstGeom>
            <a:noFill/>
            <a:extLst>
              <a:ext uri="{909E8E84-426E-40DD-AFC4-6F175D3DCCD1}">
                <a14:hiddenFill xmlns:a14="http://schemas.microsoft.com/office/drawing/2010/main">
                  <a:solidFill>
                    <a:srgbClr val="FFFFFF"/>
                  </a:solidFill>
                </a14:hiddenFill>
              </a:ext>
            </a:extLst>
          </p:spPr>
        </p:pic>
        <p:sp>
          <p:nvSpPr>
            <p:cNvPr id="12" name="Text Box 3">
              <a:extLst>
                <a:ext uri="{FF2B5EF4-FFF2-40B4-BE49-F238E27FC236}">
                  <a16:creationId xmlns:a16="http://schemas.microsoft.com/office/drawing/2014/main" id="{F0D20496-BBEB-FB7D-8989-A2E962567C0F}"/>
                </a:ext>
              </a:extLst>
            </p:cNvPr>
            <p:cNvSpPr txBox="1">
              <a:spLocks noChangeArrowheads="1"/>
            </p:cNvSpPr>
            <p:nvPr/>
          </p:nvSpPr>
          <p:spPr bwMode="auto">
            <a:xfrm>
              <a:off x="6661590" y="4030271"/>
              <a:ext cx="3677363" cy="8351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spcBef>
                  <a:spcPct val="75000"/>
                </a:spcBef>
                <a:buClr>
                  <a:srgbClr val="C00000"/>
                </a:buClr>
                <a:buFont typeface="Wingdings" pitchFamily="2" charset="2"/>
                <a:buChar char="§"/>
                <a:defRPr sz="1600" b="1">
                  <a:solidFill>
                    <a:srgbClr val="43494F"/>
                  </a:solidFill>
                  <a:latin typeface="Arial" charset="0"/>
                </a:defRPr>
              </a:lvl1pPr>
              <a:lvl2pPr marL="742950" indent="-285750" eaLnBrk="0" hangingPunct="0">
                <a:buClr>
                  <a:srgbClr val="688B00"/>
                </a:buClr>
                <a:buFont typeface="Arial" charset="0"/>
                <a:buChar char="•"/>
                <a:defRPr sz="1600">
                  <a:solidFill>
                    <a:srgbClr val="43494F"/>
                  </a:solidFill>
                  <a:latin typeface="Arial" charset="0"/>
                </a:defRPr>
              </a:lvl2pPr>
              <a:lvl3pPr marL="1143000" indent="-228600" eaLnBrk="0" hangingPunct="0">
                <a:spcBef>
                  <a:spcPct val="20000"/>
                </a:spcBef>
                <a:buClr>
                  <a:srgbClr val="92D050"/>
                </a:buClr>
                <a:buFont typeface="Wingdings" pitchFamily="2" charset="2"/>
                <a:buChar char="Ø"/>
                <a:defRPr sz="1400" b="1">
                  <a:solidFill>
                    <a:srgbClr val="43494F"/>
                  </a:solidFill>
                  <a:latin typeface="Arial" charset="0"/>
                </a:defRPr>
              </a:lvl3pPr>
              <a:lvl4pPr marL="1600200" indent="-228600" eaLnBrk="0" hangingPunct="0">
                <a:buFont typeface="Arial" charset="0"/>
                <a:defRPr sz="1400">
                  <a:solidFill>
                    <a:srgbClr val="43494F"/>
                  </a:solidFill>
                  <a:latin typeface="Arial" charset="0"/>
                </a:defRPr>
              </a:lvl4pPr>
              <a:lvl5pPr marL="2057400" indent="-228600" eaLnBrk="0" hangingPunct="0">
                <a:spcBef>
                  <a:spcPct val="20000"/>
                </a:spcBef>
                <a:buFont typeface="Arial" charset="0"/>
                <a:buChar char="-"/>
                <a:defRPr sz="1200">
                  <a:solidFill>
                    <a:srgbClr val="43494F"/>
                  </a:solidFill>
                  <a:latin typeface="Arial" charset="0"/>
                </a:defRPr>
              </a:lvl5pPr>
              <a:lvl6pPr marL="2514600" indent="-228600" eaLnBrk="0" fontAlgn="base" hangingPunct="0">
                <a:spcBef>
                  <a:spcPct val="20000"/>
                </a:spcBef>
                <a:spcAft>
                  <a:spcPct val="0"/>
                </a:spcAft>
                <a:buFont typeface="Arial" charset="0"/>
                <a:buChar char="-"/>
                <a:defRPr sz="1200">
                  <a:solidFill>
                    <a:srgbClr val="43494F"/>
                  </a:solidFill>
                  <a:latin typeface="Arial" charset="0"/>
                </a:defRPr>
              </a:lvl6pPr>
              <a:lvl7pPr marL="2971800" indent="-228600" eaLnBrk="0" fontAlgn="base" hangingPunct="0">
                <a:spcBef>
                  <a:spcPct val="20000"/>
                </a:spcBef>
                <a:spcAft>
                  <a:spcPct val="0"/>
                </a:spcAft>
                <a:buFont typeface="Arial" charset="0"/>
                <a:buChar char="-"/>
                <a:defRPr sz="1200">
                  <a:solidFill>
                    <a:srgbClr val="43494F"/>
                  </a:solidFill>
                  <a:latin typeface="Arial" charset="0"/>
                </a:defRPr>
              </a:lvl7pPr>
              <a:lvl8pPr marL="3429000" indent="-228600" eaLnBrk="0" fontAlgn="base" hangingPunct="0">
                <a:spcBef>
                  <a:spcPct val="20000"/>
                </a:spcBef>
                <a:spcAft>
                  <a:spcPct val="0"/>
                </a:spcAft>
                <a:buFont typeface="Arial" charset="0"/>
                <a:buChar char="-"/>
                <a:defRPr sz="1200">
                  <a:solidFill>
                    <a:srgbClr val="43494F"/>
                  </a:solidFill>
                  <a:latin typeface="Arial" charset="0"/>
                </a:defRPr>
              </a:lvl8pPr>
              <a:lvl9pPr marL="3886200" indent="-228600" eaLnBrk="0" fontAlgn="base" hangingPunct="0">
                <a:spcBef>
                  <a:spcPct val="20000"/>
                </a:spcBef>
                <a:spcAft>
                  <a:spcPct val="0"/>
                </a:spcAft>
                <a:buFont typeface="Arial" charset="0"/>
                <a:buChar char="-"/>
                <a:defRPr sz="1200">
                  <a:solidFill>
                    <a:srgbClr val="43494F"/>
                  </a:solidFill>
                  <a:latin typeface="Arial" charset="0"/>
                </a:defRPr>
              </a:lvl9pPr>
            </a:lstStyle>
            <a:p>
              <a:pPr marL="176213" indent="-176213" eaLnBrk="1" hangingPunct="1">
                <a:spcBef>
                  <a:spcPts val="0"/>
                </a:spcBef>
                <a:buClrTx/>
                <a:buFont typeface="Arial" panose="020B0604020202020204" pitchFamily="34" charset="0"/>
                <a:buChar char="•"/>
              </a:pPr>
              <a:r>
                <a:rPr lang="fr-FR" altLang="fr-FR" sz="1200" dirty="0">
                  <a:solidFill>
                    <a:schemeClr val="tx1"/>
                  </a:solidFill>
                  <a:latin typeface="Calibri "/>
                </a:rPr>
                <a:t>Pouvoir calorifique plus important </a:t>
              </a:r>
              <a:r>
                <a:rPr lang="fr-FR" altLang="fr-FR" sz="1200" b="0" dirty="0">
                  <a:solidFill>
                    <a:schemeClr val="tx1"/>
                  </a:solidFill>
                  <a:latin typeface="Calibri "/>
                </a:rPr>
                <a:t>(PCI) </a:t>
              </a:r>
            </a:p>
            <a:p>
              <a:pPr marL="176213" indent="-176213" eaLnBrk="1" hangingPunct="1">
                <a:spcBef>
                  <a:spcPts val="0"/>
                </a:spcBef>
                <a:buClrTx/>
                <a:buFont typeface="Arial" panose="020B0604020202020204" pitchFamily="34" charset="0"/>
                <a:buChar char="•"/>
              </a:pPr>
              <a:r>
                <a:rPr lang="fr-FR" altLang="fr-FR" sz="1200" dirty="0">
                  <a:solidFill>
                    <a:schemeClr val="tx1"/>
                  </a:solidFill>
                  <a:latin typeface="Calibri "/>
                </a:rPr>
                <a:t>Broyage aisé</a:t>
              </a:r>
            </a:p>
            <a:p>
              <a:pPr marL="176213" indent="-176213" eaLnBrk="1" hangingPunct="1">
                <a:spcBef>
                  <a:spcPts val="0"/>
                </a:spcBef>
                <a:buClrTx/>
                <a:buFont typeface="Arial" panose="020B0604020202020204" pitchFamily="34" charset="0"/>
                <a:buChar char="•"/>
              </a:pPr>
              <a:r>
                <a:rPr lang="fr-FR" altLang="fr-FR" sz="1200" dirty="0">
                  <a:solidFill>
                    <a:schemeClr val="tx1"/>
                  </a:solidFill>
                  <a:latin typeface="Calibri "/>
                </a:rPr>
                <a:t>Facilement stockable</a:t>
              </a:r>
              <a:r>
                <a:rPr lang="fr-FR" altLang="fr-FR" sz="1200" b="0" dirty="0">
                  <a:solidFill>
                    <a:schemeClr val="tx1"/>
                  </a:solidFill>
                  <a:latin typeface="Calibri "/>
                </a:rPr>
                <a:t> (sèche et hydrophobe)</a:t>
              </a:r>
            </a:p>
            <a:p>
              <a:pPr marL="176213" indent="-176213" eaLnBrk="1" hangingPunct="1">
                <a:spcBef>
                  <a:spcPts val="0"/>
                </a:spcBef>
                <a:buClrTx/>
                <a:buFont typeface="Arial" panose="020B0604020202020204" pitchFamily="34" charset="0"/>
                <a:buChar char="•"/>
              </a:pPr>
              <a:r>
                <a:rPr lang="fr-FR" altLang="fr-FR" sz="1200" dirty="0">
                  <a:solidFill>
                    <a:schemeClr val="tx1"/>
                  </a:solidFill>
                  <a:latin typeface="Calibri "/>
                </a:rPr>
                <a:t>Résistante aux attaques fongiques </a:t>
              </a:r>
            </a:p>
          </p:txBody>
        </p:sp>
        <p:sp>
          <p:nvSpPr>
            <p:cNvPr id="13" name="Rectangle 12">
              <a:extLst>
                <a:ext uri="{FF2B5EF4-FFF2-40B4-BE49-F238E27FC236}">
                  <a16:creationId xmlns:a16="http://schemas.microsoft.com/office/drawing/2014/main" id="{71128564-CB5C-481D-8590-5A4401CBEDCE}"/>
                </a:ext>
              </a:extLst>
            </p:cNvPr>
            <p:cNvSpPr/>
            <p:nvPr/>
          </p:nvSpPr>
          <p:spPr>
            <a:xfrm>
              <a:off x="5893498" y="3740340"/>
              <a:ext cx="2501988" cy="338554"/>
            </a:xfrm>
            <a:prstGeom prst="rect">
              <a:avLst/>
            </a:prstGeom>
          </p:spPr>
          <p:txBody>
            <a:bodyPr wrap="square">
              <a:spAutoFit/>
            </a:bodyPr>
            <a:lstStyle/>
            <a:p>
              <a:pPr>
                <a:spcBef>
                  <a:spcPct val="50000"/>
                </a:spcBef>
              </a:pPr>
              <a:r>
                <a:rPr lang="fr-FR" altLang="fr-FR" sz="1600" b="1" dirty="0">
                  <a:solidFill>
                    <a:srgbClr val="0070C0"/>
                  </a:solidFill>
                  <a:latin typeface="+mj-lt"/>
                </a:rPr>
                <a:t>Biomasse torréfiée</a:t>
              </a:r>
            </a:p>
          </p:txBody>
        </p:sp>
        <p:sp>
          <p:nvSpPr>
            <p:cNvPr id="14" name="Flèche droite 29">
              <a:extLst>
                <a:ext uri="{FF2B5EF4-FFF2-40B4-BE49-F238E27FC236}">
                  <a16:creationId xmlns:a16="http://schemas.microsoft.com/office/drawing/2014/main" id="{1B7E4D36-B2A8-6651-A568-C99A38B28FD8}"/>
                </a:ext>
              </a:extLst>
            </p:cNvPr>
            <p:cNvSpPr/>
            <p:nvPr/>
          </p:nvSpPr>
          <p:spPr>
            <a:xfrm>
              <a:off x="5148705" y="2541664"/>
              <a:ext cx="547806" cy="326017"/>
            </a:xfrm>
            <a:prstGeom prst="rightArrow">
              <a:avLst/>
            </a:prstGeom>
            <a:solidFill>
              <a:schemeClr val="accent5">
                <a:lumMod val="5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sz="1600" dirty="0"/>
            </a:p>
          </p:txBody>
        </p:sp>
        <p:sp>
          <p:nvSpPr>
            <p:cNvPr id="15" name="Text Box 3">
              <a:extLst>
                <a:ext uri="{FF2B5EF4-FFF2-40B4-BE49-F238E27FC236}">
                  <a16:creationId xmlns:a16="http://schemas.microsoft.com/office/drawing/2014/main" id="{E714BFB1-CE78-C89D-64C9-A6A3EC4D058E}"/>
                </a:ext>
              </a:extLst>
            </p:cNvPr>
            <p:cNvSpPr txBox="1">
              <a:spLocks noChangeArrowheads="1"/>
            </p:cNvSpPr>
            <p:nvPr/>
          </p:nvSpPr>
          <p:spPr bwMode="auto">
            <a:xfrm>
              <a:off x="5726042" y="2513743"/>
              <a:ext cx="4723845" cy="8815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spcBef>
                  <a:spcPct val="75000"/>
                </a:spcBef>
                <a:buClr>
                  <a:srgbClr val="C00000"/>
                </a:buClr>
                <a:buFont typeface="Wingdings" pitchFamily="2" charset="2"/>
                <a:buChar char="§"/>
                <a:defRPr sz="1600" b="1">
                  <a:solidFill>
                    <a:srgbClr val="43494F"/>
                  </a:solidFill>
                  <a:latin typeface="Arial" charset="0"/>
                </a:defRPr>
              </a:lvl1pPr>
              <a:lvl2pPr marL="742950" indent="-285750" eaLnBrk="0" hangingPunct="0">
                <a:buClr>
                  <a:srgbClr val="688B00"/>
                </a:buClr>
                <a:buFont typeface="Arial" charset="0"/>
                <a:buChar char="•"/>
                <a:defRPr sz="1600">
                  <a:solidFill>
                    <a:srgbClr val="43494F"/>
                  </a:solidFill>
                  <a:latin typeface="Arial" charset="0"/>
                </a:defRPr>
              </a:lvl2pPr>
              <a:lvl3pPr marL="1143000" indent="-228600" eaLnBrk="0" hangingPunct="0">
                <a:spcBef>
                  <a:spcPct val="20000"/>
                </a:spcBef>
                <a:buClr>
                  <a:srgbClr val="92D050"/>
                </a:buClr>
                <a:buFont typeface="Wingdings" pitchFamily="2" charset="2"/>
                <a:buChar char="Ø"/>
                <a:defRPr sz="1400" b="1">
                  <a:solidFill>
                    <a:srgbClr val="43494F"/>
                  </a:solidFill>
                  <a:latin typeface="Arial" charset="0"/>
                </a:defRPr>
              </a:lvl3pPr>
              <a:lvl4pPr marL="1600200" indent="-228600" eaLnBrk="0" hangingPunct="0">
                <a:buFont typeface="Arial" charset="0"/>
                <a:defRPr sz="1400">
                  <a:solidFill>
                    <a:srgbClr val="43494F"/>
                  </a:solidFill>
                  <a:latin typeface="Arial" charset="0"/>
                </a:defRPr>
              </a:lvl4pPr>
              <a:lvl5pPr marL="2057400" indent="-228600" eaLnBrk="0" hangingPunct="0">
                <a:spcBef>
                  <a:spcPct val="20000"/>
                </a:spcBef>
                <a:buFont typeface="Arial" charset="0"/>
                <a:buChar char="-"/>
                <a:defRPr sz="1200">
                  <a:solidFill>
                    <a:srgbClr val="43494F"/>
                  </a:solidFill>
                  <a:latin typeface="Arial" charset="0"/>
                </a:defRPr>
              </a:lvl5pPr>
              <a:lvl6pPr marL="2514600" indent="-228600" eaLnBrk="0" fontAlgn="base" hangingPunct="0">
                <a:spcBef>
                  <a:spcPct val="20000"/>
                </a:spcBef>
                <a:spcAft>
                  <a:spcPct val="0"/>
                </a:spcAft>
                <a:buFont typeface="Arial" charset="0"/>
                <a:buChar char="-"/>
                <a:defRPr sz="1200">
                  <a:solidFill>
                    <a:srgbClr val="43494F"/>
                  </a:solidFill>
                  <a:latin typeface="Arial" charset="0"/>
                </a:defRPr>
              </a:lvl6pPr>
              <a:lvl7pPr marL="2971800" indent="-228600" eaLnBrk="0" fontAlgn="base" hangingPunct="0">
                <a:spcBef>
                  <a:spcPct val="20000"/>
                </a:spcBef>
                <a:spcAft>
                  <a:spcPct val="0"/>
                </a:spcAft>
                <a:buFont typeface="Arial" charset="0"/>
                <a:buChar char="-"/>
                <a:defRPr sz="1200">
                  <a:solidFill>
                    <a:srgbClr val="43494F"/>
                  </a:solidFill>
                  <a:latin typeface="Arial" charset="0"/>
                </a:defRPr>
              </a:lvl7pPr>
              <a:lvl8pPr marL="3429000" indent="-228600" eaLnBrk="0" fontAlgn="base" hangingPunct="0">
                <a:spcBef>
                  <a:spcPct val="20000"/>
                </a:spcBef>
                <a:spcAft>
                  <a:spcPct val="0"/>
                </a:spcAft>
                <a:buFont typeface="Arial" charset="0"/>
                <a:buChar char="-"/>
                <a:defRPr sz="1200">
                  <a:solidFill>
                    <a:srgbClr val="43494F"/>
                  </a:solidFill>
                  <a:latin typeface="Arial" charset="0"/>
                </a:defRPr>
              </a:lvl8pPr>
              <a:lvl9pPr marL="3886200" indent="-228600" eaLnBrk="0" fontAlgn="base" hangingPunct="0">
                <a:spcBef>
                  <a:spcPct val="20000"/>
                </a:spcBef>
                <a:spcAft>
                  <a:spcPct val="0"/>
                </a:spcAft>
                <a:buFont typeface="Arial" charset="0"/>
                <a:buChar char="-"/>
                <a:defRPr sz="1200">
                  <a:solidFill>
                    <a:srgbClr val="43494F"/>
                  </a:solidFill>
                  <a:latin typeface="Arial" charset="0"/>
                </a:defRPr>
              </a:lvl9pPr>
            </a:lstStyle>
            <a:p>
              <a:pPr eaLnBrk="1" hangingPunct="1">
                <a:spcBef>
                  <a:spcPct val="50000"/>
                </a:spcBef>
                <a:buClrTx/>
                <a:buFontTx/>
                <a:buNone/>
              </a:pPr>
              <a:r>
                <a:rPr lang="fr-FR" altLang="fr-FR" dirty="0">
                  <a:solidFill>
                    <a:srgbClr val="0070C0"/>
                  </a:solidFill>
                  <a:latin typeface="+mj-lt"/>
                </a:rPr>
                <a:t>Gaz de torréfaction</a:t>
              </a:r>
            </a:p>
            <a:p>
              <a:pPr marL="171450" indent="-171450" eaLnBrk="1" hangingPunct="1">
                <a:spcBef>
                  <a:spcPct val="50000"/>
                </a:spcBef>
                <a:buClrTx/>
                <a:buFont typeface="Arial" panose="020B0604020202020204" pitchFamily="34" charset="0"/>
                <a:buChar char="•"/>
              </a:pPr>
              <a:r>
                <a:rPr lang="fr-FR" altLang="fr-FR" sz="1400" dirty="0">
                  <a:solidFill>
                    <a:schemeClr val="tx1"/>
                  </a:solidFill>
                  <a:latin typeface="Calibri "/>
                </a:rPr>
                <a:t>Gaz permanents </a:t>
              </a:r>
              <a:r>
                <a:rPr lang="fr-FR" altLang="fr-FR" sz="1400" b="0" dirty="0">
                  <a:solidFill>
                    <a:schemeClr val="tx1"/>
                  </a:solidFill>
                  <a:latin typeface="Calibri "/>
                </a:rPr>
                <a:t>(CO, CO</a:t>
              </a:r>
              <a:r>
                <a:rPr lang="fr-FR" altLang="fr-FR" sz="1400" b="0" baseline="-25000" dirty="0">
                  <a:solidFill>
                    <a:schemeClr val="tx1"/>
                  </a:solidFill>
                  <a:latin typeface="Calibri "/>
                </a:rPr>
                <a:t>2</a:t>
              </a:r>
              <a:r>
                <a:rPr lang="fr-FR" altLang="fr-FR" sz="1400" b="0" dirty="0">
                  <a:solidFill>
                    <a:schemeClr val="tx1"/>
                  </a:solidFill>
                  <a:latin typeface="Calibri "/>
                </a:rPr>
                <a:t>, CH</a:t>
              </a:r>
              <a:r>
                <a:rPr lang="fr-FR" altLang="fr-FR" sz="1400" b="0" baseline="-25000" dirty="0">
                  <a:solidFill>
                    <a:schemeClr val="tx1"/>
                  </a:solidFill>
                  <a:latin typeface="Calibri "/>
                </a:rPr>
                <a:t>4</a:t>
              </a:r>
              <a:r>
                <a:rPr lang="fr-FR" altLang="fr-FR" sz="1400" b="0" dirty="0">
                  <a:solidFill>
                    <a:schemeClr val="tx1"/>
                  </a:solidFill>
                  <a:latin typeface="Calibri "/>
                </a:rPr>
                <a:t>, H</a:t>
              </a:r>
              <a:r>
                <a:rPr lang="fr-FR" altLang="fr-FR" sz="1400" b="0" baseline="-25000" dirty="0">
                  <a:solidFill>
                    <a:schemeClr val="tx1"/>
                  </a:solidFill>
                  <a:latin typeface="Calibri "/>
                </a:rPr>
                <a:t>2</a:t>
              </a:r>
              <a:r>
                <a:rPr lang="fr-FR" altLang="fr-FR" sz="1400" b="0" dirty="0">
                  <a:solidFill>
                    <a:schemeClr val="tx1"/>
                  </a:solidFill>
                  <a:latin typeface="Calibri "/>
                </a:rPr>
                <a:t>) et</a:t>
              </a:r>
              <a:r>
                <a:rPr lang="fr-FR" altLang="fr-FR" sz="1400" dirty="0">
                  <a:solidFill>
                    <a:schemeClr val="tx1"/>
                  </a:solidFill>
                  <a:latin typeface="Calibri "/>
                </a:rPr>
                <a:t> condensables</a:t>
              </a:r>
              <a:r>
                <a:rPr lang="fr-FR" altLang="fr-FR" sz="1400" b="0" dirty="0">
                  <a:solidFill>
                    <a:schemeClr val="tx1"/>
                  </a:solidFill>
                  <a:latin typeface="Calibri "/>
                </a:rPr>
                <a:t> (Eau, Acide acétique, Méthanol…)</a:t>
              </a:r>
            </a:p>
          </p:txBody>
        </p:sp>
      </p:grpSp>
      <p:grpSp>
        <p:nvGrpSpPr>
          <p:cNvPr id="16" name="Groupe 15">
            <a:extLst>
              <a:ext uri="{FF2B5EF4-FFF2-40B4-BE49-F238E27FC236}">
                <a16:creationId xmlns:a16="http://schemas.microsoft.com/office/drawing/2014/main" id="{8024836C-E034-4634-CFE0-8DF303943503}"/>
              </a:ext>
            </a:extLst>
          </p:cNvPr>
          <p:cNvGrpSpPr/>
          <p:nvPr/>
        </p:nvGrpSpPr>
        <p:grpSpPr>
          <a:xfrm>
            <a:off x="195431" y="2580995"/>
            <a:ext cx="1354488" cy="1741334"/>
            <a:chOff x="2213906" y="2850467"/>
            <a:chExt cx="918557" cy="1445212"/>
          </a:xfrm>
        </p:grpSpPr>
        <p:pic>
          <p:nvPicPr>
            <p:cNvPr id="17" name="Image 16">
              <a:extLst>
                <a:ext uri="{FF2B5EF4-FFF2-40B4-BE49-F238E27FC236}">
                  <a16:creationId xmlns:a16="http://schemas.microsoft.com/office/drawing/2014/main" id="{FBF58DCA-743E-6E06-4902-B281234201B7}"/>
                </a:ext>
              </a:extLst>
            </p:cNvPr>
            <p:cNvPicPr>
              <a:picLocks noChangeAspect="1"/>
            </p:cNvPicPr>
            <p:nvPr/>
          </p:nvPicPr>
          <p:blipFill>
            <a:blip r:embed="rId5"/>
            <a:stretch>
              <a:fillRect/>
            </a:stretch>
          </p:blipFill>
          <p:spPr>
            <a:xfrm>
              <a:off x="2213906" y="2850467"/>
              <a:ext cx="918557" cy="1170435"/>
            </a:xfrm>
            <a:prstGeom prst="rect">
              <a:avLst/>
            </a:prstGeom>
          </p:spPr>
        </p:pic>
        <p:sp>
          <p:nvSpPr>
            <p:cNvPr id="18" name="Rectangle 17">
              <a:extLst>
                <a:ext uri="{FF2B5EF4-FFF2-40B4-BE49-F238E27FC236}">
                  <a16:creationId xmlns:a16="http://schemas.microsoft.com/office/drawing/2014/main" id="{18F867E9-1F34-2D05-438B-F78D4BAF0D31}"/>
                </a:ext>
              </a:extLst>
            </p:cNvPr>
            <p:cNvSpPr/>
            <p:nvPr/>
          </p:nvSpPr>
          <p:spPr>
            <a:xfrm>
              <a:off x="2236001" y="3835891"/>
              <a:ext cx="864453" cy="459788"/>
            </a:xfrm>
            <a:prstGeom prst="rect">
              <a:avLst/>
            </a:prstGeom>
          </p:spPr>
          <p:txBody>
            <a:bodyPr wrap="none">
              <a:spAutoFit/>
            </a:bodyPr>
            <a:lstStyle/>
            <a:p>
              <a:pPr algn="ctr"/>
              <a:r>
                <a:rPr lang="fr-FR" altLang="fr-FR" b="1" dirty="0">
                  <a:solidFill>
                    <a:srgbClr val="0070C0"/>
                  </a:solidFill>
                  <a:latin typeface="+mj-lt"/>
                </a:rPr>
                <a:t>Biomasse</a:t>
              </a:r>
              <a:endParaRPr lang="fr-FR" altLang="fr-FR" sz="4800" b="1" dirty="0">
                <a:solidFill>
                  <a:srgbClr val="0070C0"/>
                </a:solidFill>
                <a:latin typeface="+mj-lt"/>
              </a:endParaRPr>
            </a:p>
            <a:p>
              <a:pPr algn="ctr"/>
              <a:r>
                <a:rPr lang="fr-FR" altLang="fr-FR" sz="1200" b="1" dirty="0">
                  <a:latin typeface="+mj-lt"/>
                </a:rPr>
                <a:t>PCI ≈ 18 MJ/kg</a:t>
              </a:r>
              <a:endParaRPr lang="fr-FR" altLang="fr-FR" sz="500" b="1" dirty="0">
                <a:latin typeface="+mj-lt"/>
              </a:endParaRPr>
            </a:p>
          </p:txBody>
        </p:sp>
      </p:grpSp>
      <p:sp>
        <p:nvSpPr>
          <p:cNvPr id="19" name="Rectangle 18">
            <a:extLst>
              <a:ext uri="{FF2B5EF4-FFF2-40B4-BE49-F238E27FC236}">
                <a16:creationId xmlns:a16="http://schemas.microsoft.com/office/drawing/2014/main" id="{A5868CFF-6FCC-4377-4C34-7BBF0F1A143D}"/>
              </a:ext>
            </a:extLst>
          </p:cNvPr>
          <p:cNvSpPr/>
          <p:nvPr/>
        </p:nvSpPr>
        <p:spPr>
          <a:xfrm>
            <a:off x="721497" y="1015663"/>
            <a:ext cx="8247878" cy="707886"/>
          </a:xfrm>
          <a:prstGeom prst="rect">
            <a:avLst/>
          </a:prstGeom>
        </p:spPr>
        <p:txBody>
          <a:bodyPr wrap="square">
            <a:spAutoFit/>
          </a:bodyPr>
          <a:lstStyle/>
          <a:p>
            <a:pPr lvl="0" defTabSz="914400">
              <a:spcAft>
                <a:spcPts val="400"/>
              </a:spcAft>
              <a:buClr>
                <a:srgbClr val="91C30A"/>
              </a:buClr>
              <a:buSzPct val="125000"/>
            </a:pPr>
            <a:r>
              <a:rPr lang="fr-FR" sz="2000" b="1" dirty="0">
                <a:latin typeface="Calibri "/>
              </a:rPr>
              <a:t>La torréfaction de la biomasse est un procédé thermique de prétraitement de la biomasse.</a:t>
            </a:r>
            <a:endParaRPr lang="fr-FR" sz="2000" dirty="0">
              <a:latin typeface="Calibri "/>
            </a:endParaRPr>
          </a:p>
        </p:txBody>
      </p:sp>
    </p:spTree>
    <p:extLst>
      <p:ext uri="{BB962C8B-B14F-4D97-AF65-F5344CB8AC3E}">
        <p14:creationId xmlns:p14="http://schemas.microsoft.com/office/powerpoint/2010/main" val="2487571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42" presetClass="path" presetSubtype="0" accel="50000" decel="50000" fill="hold" nodeType="withEffect">
                                  <p:stCondLst>
                                    <p:cond delay="0"/>
                                  </p:stCondLst>
                                  <p:childTnLst>
                                    <p:animMotion origin="layout" path="M -0.08819 -0.01158 L -0.0033 -0.01111 " pathEditMode="relative" rAng="0" ptsTypes="AA">
                                      <p:cBhvr>
                                        <p:cTn id="9" dur="1000" fill="hold"/>
                                        <p:tgtEl>
                                          <p:spTgt spid="16"/>
                                        </p:tgtEl>
                                        <p:attrNameLst>
                                          <p:attrName>ppt_x</p:attrName>
                                          <p:attrName>ppt_y</p:attrName>
                                        </p:attrNameLst>
                                      </p:cBhvr>
                                      <p:rCtr x="4236" y="23"/>
                                    </p:animMotion>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par>
                                <p:cTn id="20" presetID="42" presetClass="path" presetSubtype="0" accel="50000" decel="50000" fill="hold" nodeType="withEffect">
                                  <p:stCondLst>
                                    <p:cond delay="0"/>
                                  </p:stCondLst>
                                  <p:childTnLst>
                                    <p:animMotion origin="layout" path="M -0.07465 -0.00092 L -2.77778E-6 -1.85185E-6 " pathEditMode="relative" rAng="0" ptsTypes="AA">
                                      <p:cBhvr>
                                        <p:cTn id="21" dur="1000" fill="hold"/>
                                        <p:tgtEl>
                                          <p:spTgt spid="8"/>
                                        </p:tgtEl>
                                        <p:attrNameLst>
                                          <p:attrName>ppt_x</p:attrName>
                                          <p:attrName>ppt_y</p:attrName>
                                        </p:attrNameLst>
                                      </p:cBhvr>
                                      <p:rCtr x="3733" y="4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9FD9A6B-2819-9144-855C-0A6F528C7CA9}"/>
              </a:ext>
            </a:extLst>
          </p:cNvPr>
          <p:cNvSpPr/>
          <p:nvPr/>
        </p:nvSpPr>
        <p:spPr>
          <a:xfrm>
            <a:off x="0" y="0"/>
            <a:ext cx="9144000" cy="194155"/>
          </a:xfrm>
          <a:prstGeom prst="rect">
            <a:avLst/>
          </a:prstGeom>
          <a:gradFill flip="none" rotWithShape="1">
            <a:gsLst>
              <a:gs pos="46000">
                <a:srgbClr val="9FC883"/>
              </a:gs>
              <a:gs pos="20000">
                <a:srgbClr val="FFC000"/>
              </a:gs>
              <a:gs pos="0">
                <a:srgbClr val="FF0000"/>
              </a:gs>
              <a:gs pos="72000">
                <a:schemeClr val="accent1">
                  <a:lumMod val="60000"/>
                  <a:lumOff val="40000"/>
                </a:schemeClr>
              </a:gs>
              <a:gs pos="100000">
                <a:srgbClr val="7030A0">
                  <a:alpha val="30000"/>
                </a:srgbClr>
              </a:gs>
              <a:gs pos="100000">
                <a:srgbClr val="7030A0">
                  <a:alpha val="31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 name="ZoneTexte 1">
            <a:extLst>
              <a:ext uri="{FF2B5EF4-FFF2-40B4-BE49-F238E27FC236}">
                <a16:creationId xmlns:a16="http://schemas.microsoft.com/office/drawing/2014/main" id="{ED446353-5638-9C78-B231-FC87D4152C70}"/>
              </a:ext>
            </a:extLst>
          </p:cNvPr>
          <p:cNvSpPr txBox="1"/>
          <p:nvPr/>
        </p:nvSpPr>
        <p:spPr>
          <a:xfrm>
            <a:off x="310382" y="0"/>
            <a:ext cx="8208912" cy="1015663"/>
          </a:xfrm>
          <a:prstGeom prst="rect">
            <a:avLst/>
          </a:prstGeom>
          <a:noFill/>
        </p:spPr>
        <p:txBody>
          <a:bodyPr wrap="square" rtlCol="0">
            <a:spAutoFit/>
          </a:bodyPr>
          <a:lstStyle/>
          <a:p>
            <a:pPr marL="342900" indent="-342900">
              <a:buAutoNum type="arabicPeriod"/>
            </a:pPr>
            <a:endParaRPr lang="fr-FR" sz="2000" b="1" dirty="0">
              <a:latin typeface="CMU Sans Serif" panose="02000603000000000000" pitchFamily="2" charset="0"/>
              <a:ea typeface="CMU Sans Serif" panose="02000603000000000000" pitchFamily="2" charset="0"/>
              <a:cs typeface="CMU Sans Serif" panose="02000603000000000000" pitchFamily="2" charset="0"/>
            </a:endParaRPr>
          </a:p>
          <a:p>
            <a:r>
              <a:rPr lang="fr-FR" sz="2000" b="1" dirty="0">
                <a:latin typeface="CMU Sans Serif" panose="02000603000000000000" pitchFamily="2" charset="0"/>
                <a:ea typeface="CMU Sans Serif" panose="02000603000000000000" pitchFamily="2" charset="0"/>
                <a:cs typeface="CMU Sans Serif" panose="02000603000000000000" pitchFamily="2" charset="0"/>
              </a:rPr>
              <a:t>4. Mes travaux de recherche</a:t>
            </a:r>
          </a:p>
          <a:p>
            <a:pPr marL="342900" indent="-342900">
              <a:buFont typeface="+mj-lt"/>
              <a:buAutoNum type="arabicPeriod"/>
            </a:pPr>
            <a:endParaRPr lang="fr-FR" sz="2000" b="1" dirty="0">
              <a:latin typeface="CMU Sans Serif" panose="02000603000000000000" pitchFamily="2" charset="0"/>
              <a:ea typeface="CMU Sans Serif" panose="02000603000000000000" pitchFamily="2" charset="0"/>
              <a:cs typeface="CMU Sans Serif" panose="02000603000000000000" pitchFamily="2" charset="0"/>
            </a:endParaRPr>
          </a:p>
        </p:txBody>
      </p:sp>
      <p:sp>
        <p:nvSpPr>
          <p:cNvPr id="3" name="Espace réservé du contenu 2">
            <a:extLst>
              <a:ext uri="{FF2B5EF4-FFF2-40B4-BE49-F238E27FC236}">
                <a16:creationId xmlns:a16="http://schemas.microsoft.com/office/drawing/2014/main" id="{D2CD9669-09E2-C28C-3F17-B7B6866AB542}"/>
              </a:ext>
            </a:extLst>
          </p:cNvPr>
          <p:cNvSpPr txBox="1">
            <a:spLocks/>
          </p:cNvSpPr>
          <p:nvPr/>
        </p:nvSpPr>
        <p:spPr>
          <a:xfrm>
            <a:off x="353291" y="4274020"/>
            <a:ext cx="8429960" cy="203529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fr-FR"/>
          </a:p>
          <a:p>
            <a:endParaRPr lang="fr-FR"/>
          </a:p>
          <a:p>
            <a:endParaRPr lang="fr-FR" dirty="0"/>
          </a:p>
        </p:txBody>
      </p:sp>
      <p:sp>
        <p:nvSpPr>
          <p:cNvPr id="4" name="Rectangle 3">
            <a:extLst>
              <a:ext uri="{FF2B5EF4-FFF2-40B4-BE49-F238E27FC236}">
                <a16:creationId xmlns:a16="http://schemas.microsoft.com/office/drawing/2014/main" id="{8B339057-FA2F-CB25-122F-BCADB1AA63BB}"/>
              </a:ext>
            </a:extLst>
          </p:cNvPr>
          <p:cNvSpPr/>
          <p:nvPr/>
        </p:nvSpPr>
        <p:spPr>
          <a:xfrm>
            <a:off x="285750" y="1171218"/>
            <a:ext cx="8652217" cy="707886"/>
          </a:xfrm>
          <a:prstGeom prst="rect">
            <a:avLst/>
          </a:prstGeom>
        </p:spPr>
        <p:txBody>
          <a:bodyPr wrap="square">
            <a:spAutoFit/>
          </a:bodyPr>
          <a:lstStyle/>
          <a:p>
            <a:pPr algn="just"/>
            <a:r>
              <a:rPr lang="fr-FR" sz="2000" dirty="0">
                <a:latin typeface="Calibri" panose="020F0502020204030204" pitchFamily="34" charset="0"/>
                <a:cs typeface="Calibri" panose="020F0502020204030204" pitchFamily="34" charset="0"/>
              </a:rPr>
              <a:t>Développer un modèle prédictif d’un four à soles multiples pour la torréfaction de biomasse. </a:t>
            </a:r>
          </a:p>
        </p:txBody>
      </p:sp>
      <p:grpSp>
        <p:nvGrpSpPr>
          <p:cNvPr id="5" name="Groupe 4">
            <a:extLst>
              <a:ext uri="{FF2B5EF4-FFF2-40B4-BE49-F238E27FC236}">
                <a16:creationId xmlns:a16="http://schemas.microsoft.com/office/drawing/2014/main" id="{6F5FD703-DDBF-0588-9FAD-70F6B492D314}"/>
              </a:ext>
            </a:extLst>
          </p:cNvPr>
          <p:cNvGrpSpPr/>
          <p:nvPr/>
        </p:nvGrpSpPr>
        <p:grpSpPr>
          <a:xfrm>
            <a:off x="19140" y="2124910"/>
            <a:ext cx="2177812" cy="2539501"/>
            <a:chOff x="19140" y="2124910"/>
            <a:chExt cx="2177812" cy="2539501"/>
          </a:xfrm>
        </p:grpSpPr>
        <p:sp>
          <p:nvSpPr>
            <p:cNvPr id="6" name="Rectangle 5">
              <a:extLst>
                <a:ext uri="{FF2B5EF4-FFF2-40B4-BE49-F238E27FC236}">
                  <a16:creationId xmlns:a16="http://schemas.microsoft.com/office/drawing/2014/main" id="{756CFBB4-784E-4463-5E70-3A7F2328A3AF}"/>
                </a:ext>
              </a:extLst>
            </p:cNvPr>
            <p:cNvSpPr/>
            <p:nvPr/>
          </p:nvSpPr>
          <p:spPr>
            <a:xfrm>
              <a:off x="106593" y="4018080"/>
              <a:ext cx="1720326" cy="646331"/>
            </a:xfrm>
            <a:prstGeom prst="rect">
              <a:avLst/>
            </a:prstGeom>
          </p:spPr>
          <p:txBody>
            <a:bodyPr wrap="square">
              <a:spAutoFit/>
            </a:bodyPr>
            <a:lstStyle/>
            <a:p>
              <a:pPr algn="ctr"/>
              <a:r>
                <a:rPr lang="fr-FR" dirty="0">
                  <a:solidFill>
                    <a:schemeClr val="accent1">
                      <a:lumMod val="75000"/>
                    </a:schemeClr>
                  </a:solidFill>
                  <a:latin typeface="Calibri" panose="020F0502020204030204" pitchFamily="34" charset="0"/>
                  <a:cs typeface="Calibri" panose="020F0502020204030204" pitchFamily="34" charset="0"/>
                </a:rPr>
                <a:t>Caractéristiques des biomasses </a:t>
              </a:r>
            </a:p>
          </p:txBody>
        </p:sp>
        <p:sp>
          <p:nvSpPr>
            <p:cNvPr id="7" name="Rectangle 6">
              <a:extLst>
                <a:ext uri="{FF2B5EF4-FFF2-40B4-BE49-F238E27FC236}">
                  <a16:creationId xmlns:a16="http://schemas.microsoft.com/office/drawing/2014/main" id="{6DCBE451-701B-E846-69E0-BA5605DA4657}"/>
                </a:ext>
              </a:extLst>
            </p:cNvPr>
            <p:cNvSpPr/>
            <p:nvPr/>
          </p:nvSpPr>
          <p:spPr>
            <a:xfrm>
              <a:off x="200612" y="2696601"/>
              <a:ext cx="1996340" cy="646331"/>
            </a:xfrm>
            <a:prstGeom prst="rect">
              <a:avLst/>
            </a:prstGeom>
          </p:spPr>
          <p:txBody>
            <a:bodyPr wrap="square">
              <a:spAutoFit/>
            </a:bodyPr>
            <a:lstStyle/>
            <a:p>
              <a:r>
                <a:rPr lang="fr-FR" dirty="0">
                  <a:solidFill>
                    <a:srgbClr val="ED7D31"/>
                  </a:solidFill>
                  <a:latin typeface="Calibri" panose="020F0502020204030204" pitchFamily="34" charset="0"/>
                  <a:cs typeface="Calibri" panose="020F0502020204030204" pitchFamily="34" charset="0"/>
                </a:rPr>
                <a:t>Conditions opératoires</a:t>
              </a:r>
            </a:p>
          </p:txBody>
        </p:sp>
        <p:sp>
          <p:nvSpPr>
            <p:cNvPr id="8" name="Rectangle 7">
              <a:extLst>
                <a:ext uri="{FF2B5EF4-FFF2-40B4-BE49-F238E27FC236}">
                  <a16:creationId xmlns:a16="http://schemas.microsoft.com/office/drawing/2014/main" id="{57065C9D-F29F-A454-0B3B-DBA924D44F56}"/>
                </a:ext>
              </a:extLst>
            </p:cNvPr>
            <p:cNvSpPr/>
            <p:nvPr/>
          </p:nvSpPr>
          <p:spPr>
            <a:xfrm>
              <a:off x="19140" y="2124910"/>
              <a:ext cx="1739129" cy="400110"/>
            </a:xfrm>
            <a:prstGeom prst="rect">
              <a:avLst/>
            </a:prstGeom>
          </p:spPr>
          <p:txBody>
            <a:bodyPr wrap="square">
              <a:spAutoFit/>
            </a:bodyPr>
            <a:lstStyle/>
            <a:p>
              <a:pPr algn="ctr"/>
              <a:r>
                <a:rPr lang="fr-FR" sz="2000" b="1" u="sng" dirty="0">
                  <a:solidFill>
                    <a:srgbClr val="C00000"/>
                  </a:solidFill>
                  <a:latin typeface="Calibri" panose="020F0502020204030204" pitchFamily="34" charset="0"/>
                  <a:cs typeface="Calibri" panose="020F0502020204030204" pitchFamily="34" charset="0"/>
                </a:rPr>
                <a:t>Entrée</a:t>
              </a:r>
            </a:p>
          </p:txBody>
        </p:sp>
        <p:sp>
          <p:nvSpPr>
            <p:cNvPr id="10" name="Flèche droite 41">
              <a:extLst>
                <a:ext uri="{FF2B5EF4-FFF2-40B4-BE49-F238E27FC236}">
                  <a16:creationId xmlns:a16="http://schemas.microsoft.com/office/drawing/2014/main" id="{D4360552-3F53-E4D6-DDB2-8CB62E09C50B}"/>
                </a:ext>
              </a:extLst>
            </p:cNvPr>
            <p:cNvSpPr/>
            <p:nvPr/>
          </p:nvSpPr>
          <p:spPr>
            <a:xfrm flipV="1">
              <a:off x="147352" y="3787465"/>
              <a:ext cx="1592113" cy="359177"/>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latin typeface="Calibri" panose="020F0502020204030204" pitchFamily="34" charset="0"/>
                <a:cs typeface="Calibri" panose="020F0502020204030204" pitchFamily="34" charset="0"/>
              </a:endParaRPr>
            </a:p>
          </p:txBody>
        </p:sp>
        <p:sp>
          <p:nvSpPr>
            <p:cNvPr id="11" name="Flèche droite 42">
              <a:extLst>
                <a:ext uri="{FF2B5EF4-FFF2-40B4-BE49-F238E27FC236}">
                  <a16:creationId xmlns:a16="http://schemas.microsoft.com/office/drawing/2014/main" id="{CE3F1766-C1AF-9A41-C1C7-CE943EE3AAA1}"/>
                </a:ext>
              </a:extLst>
            </p:cNvPr>
            <p:cNvSpPr/>
            <p:nvPr/>
          </p:nvSpPr>
          <p:spPr>
            <a:xfrm flipV="1">
              <a:off x="116096" y="3269404"/>
              <a:ext cx="1666163" cy="405272"/>
            </a:xfrm>
            <a:prstGeom prst="rightArrow">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latin typeface="Calibri" panose="020F0502020204030204" pitchFamily="34" charset="0"/>
                <a:cs typeface="Calibri" panose="020F0502020204030204" pitchFamily="34" charset="0"/>
              </a:endParaRPr>
            </a:p>
          </p:txBody>
        </p:sp>
      </p:grpSp>
      <p:grpSp>
        <p:nvGrpSpPr>
          <p:cNvPr id="12" name="Groupe 11">
            <a:extLst>
              <a:ext uri="{FF2B5EF4-FFF2-40B4-BE49-F238E27FC236}">
                <a16:creationId xmlns:a16="http://schemas.microsoft.com/office/drawing/2014/main" id="{A3D6D1CB-7C68-6EBB-5BEE-BCFBE90BD097}"/>
              </a:ext>
            </a:extLst>
          </p:cNvPr>
          <p:cNvGrpSpPr/>
          <p:nvPr/>
        </p:nvGrpSpPr>
        <p:grpSpPr>
          <a:xfrm>
            <a:off x="6517744" y="2094995"/>
            <a:ext cx="2695006" cy="4057462"/>
            <a:chOff x="6517744" y="2094995"/>
            <a:chExt cx="2695006" cy="4057462"/>
          </a:xfrm>
        </p:grpSpPr>
        <p:sp>
          <p:nvSpPr>
            <p:cNvPr id="13" name="Rectangle 12">
              <a:extLst>
                <a:ext uri="{FF2B5EF4-FFF2-40B4-BE49-F238E27FC236}">
                  <a16:creationId xmlns:a16="http://schemas.microsoft.com/office/drawing/2014/main" id="{98AB86FC-D45E-FD60-D6D9-EFD7A66022D2}"/>
                </a:ext>
              </a:extLst>
            </p:cNvPr>
            <p:cNvSpPr/>
            <p:nvPr/>
          </p:nvSpPr>
          <p:spPr>
            <a:xfrm>
              <a:off x="6517744" y="3068161"/>
              <a:ext cx="2695006" cy="954107"/>
            </a:xfrm>
            <a:prstGeom prst="rect">
              <a:avLst/>
            </a:prstGeom>
          </p:spPr>
          <p:txBody>
            <a:bodyPr wrap="square">
              <a:spAutoFit/>
            </a:bodyPr>
            <a:lstStyle/>
            <a:p>
              <a:r>
                <a:rPr lang="fr-FR" sz="1400" b="1" dirty="0">
                  <a:solidFill>
                    <a:prstClr val="black"/>
                  </a:solidFill>
                  <a:latin typeface="Calibri" panose="020F0502020204030204" pitchFamily="34" charset="0"/>
                  <a:cs typeface="Calibri" panose="020F0502020204030204" pitchFamily="34" charset="0"/>
                </a:rPr>
                <a:t>Estimation des caractéristiques :</a:t>
              </a:r>
            </a:p>
            <a:p>
              <a:pPr marL="180975" lvl="1"/>
              <a:r>
                <a:rPr lang="fr-FR" sz="1400" b="1" dirty="0">
                  <a:solidFill>
                    <a:prstClr val="black"/>
                  </a:solidFill>
                  <a:latin typeface="Calibri" panose="020F0502020204030204" pitchFamily="34" charset="0"/>
                  <a:cs typeface="Calibri" panose="020F0502020204030204" pitchFamily="34" charset="0"/>
                </a:rPr>
                <a:t>- De la biomasse torréfiée</a:t>
              </a:r>
            </a:p>
            <a:p>
              <a:pPr marL="180975" lvl="1"/>
              <a:r>
                <a:rPr lang="fr-FR" sz="1400" b="1" dirty="0">
                  <a:solidFill>
                    <a:prstClr val="black"/>
                  </a:solidFill>
                  <a:latin typeface="Calibri" panose="020F0502020204030204" pitchFamily="34" charset="0"/>
                  <a:cs typeface="Calibri" panose="020F0502020204030204" pitchFamily="34" charset="0"/>
                </a:rPr>
                <a:t>- Du gaz de torréfaction </a:t>
              </a:r>
            </a:p>
            <a:p>
              <a:pPr marL="180975" lvl="1"/>
              <a:r>
                <a:rPr lang="fr-FR" sz="1400" b="1" dirty="0">
                  <a:solidFill>
                    <a:prstClr val="black"/>
                  </a:solidFill>
                  <a:latin typeface="Calibri" panose="020F0502020204030204" pitchFamily="34" charset="0"/>
                  <a:cs typeface="Calibri" panose="020F0502020204030204" pitchFamily="34" charset="0"/>
                </a:rPr>
                <a:t>- Des rendements </a:t>
              </a:r>
              <a:endParaRPr lang="fr-FR" sz="1400" dirty="0">
                <a:latin typeface="Calibri" panose="020F0502020204030204" pitchFamily="34" charset="0"/>
                <a:cs typeface="Calibri" panose="020F0502020204030204" pitchFamily="34" charset="0"/>
              </a:endParaRPr>
            </a:p>
          </p:txBody>
        </p:sp>
        <p:sp>
          <p:nvSpPr>
            <p:cNvPr id="14" name="Rectangle 13">
              <a:extLst>
                <a:ext uri="{FF2B5EF4-FFF2-40B4-BE49-F238E27FC236}">
                  <a16:creationId xmlns:a16="http://schemas.microsoft.com/office/drawing/2014/main" id="{FB0DFD56-9EFA-87FF-8631-3B41F23D944E}"/>
                </a:ext>
              </a:extLst>
            </p:cNvPr>
            <p:cNvSpPr/>
            <p:nvPr/>
          </p:nvSpPr>
          <p:spPr>
            <a:xfrm>
              <a:off x="6727141" y="2094995"/>
              <a:ext cx="2210826" cy="400110"/>
            </a:xfrm>
            <a:prstGeom prst="rect">
              <a:avLst/>
            </a:prstGeom>
          </p:spPr>
          <p:txBody>
            <a:bodyPr wrap="square">
              <a:spAutoFit/>
            </a:bodyPr>
            <a:lstStyle/>
            <a:p>
              <a:pPr algn="ctr"/>
              <a:r>
                <a:rPr lang="fr-FR" sz="2000" b="1" u="sng" dirty="0">
                  <a:solidFill>
                    <a:srgbClr val="C00000"/>
                  </a:solidFill>
                  <a:latin typeface="Calibri" panose="020F0502020204030204" pitchFamily="34" charset="0"/>
                  <a:cs typeface="Calibri" panose="020F0502020204030204" pitchFamily="34" charset="0"/>
                </a:rPr>
                <a:t>Sortie</a:t>
              </a:r>
            </a:p>
          </p:txBody>
        </p:sp>
        <p:sp>
          <p:nvSpPr>
            <p:cNvPr id="15" name="Rectangle 14">
              <a:extLst>
                <a:ext uri="{FF2B5EF4-FFF2-40B4-BE49-F238E27FC236}">
                  <a16:creationId xmlns:a16="http://schemas.microsoft.com/office/drawing/2014/main" id="{2EEA3D61-50FF-8716-F66C-7D099BCD35F5}"/>
                </a:ext>
              </a:extLst>
            </p:cNvPr>
            <p:cNvSpPr/>
            <p:nvPr/>
          </p:nvSpPr>
          <p:spPr>
            <a:xfrm>
              <a:off x="6654388" y="4342784"/>
              <a:ext cx="2295885" cy="553998"/>
            </a:xfrm>
            <a:prstGeom prst="rect">
              <a:avLst/>
            </a:prstGeom>
            <a:ln>
              <a:noFill/>
            </a:ln>
          </p:spPr>
          <p:txBody>
            <a:bodyPr wrap="none">
              <a:spAutoFit/>
            </a:bodyPr>
            <a:lstStyle/>
            <a:p>
              <a:pPr algn="ctr"/>
              <a:r>
                <a:rPr lang="fr-FR" sz="1500" b="1" dirty="0">
                  <a:solidFill>
                    <a:srgbClr val="C00000"/>
                  </a:solidFill>
                  <a:latin typeface="Calibri" panose="020F0502020204030204" pitchFamily="34" charset="0"/>
                  <a:cs typeface="Calibri" panose="020F0502020204030204" pitchFamily="34" charset="0"/>
                </a:rPr>
                <a:t>Validation expérimentale </a:t>
              </a:r>
            </a:p>
            <a:p>
              <a:pPr algn="ctr"/>
              <a:r>
                <a:rPr lang="fr-FR" sz="1500" b="1" dirty="0">
                  <a:solidFill>
                    <a:srgbClr val="C00000"/>
                  </a:solidFill>
                  <a:latin typeface="Calibri" panose="020F0502020204030204" pitchFamily="34" charset="0"/>
                  <a:cs typeface="Calibri" panose="020F0502020204030204" pitchFamily="34" charset="0"/>
                </a:rPr>
                <a:t>en four semi-industriel </a:t>
              </a:r>
              <a:endParaRPr lang="fr-FR" sz="1500" dirty="0">
                <a:solidFill>
                  <a:srgbClr val="C00000"/>
                </a:solidFill>
                <a:latin typeface="Calibri" panose="020F0502020204030204" pitchFamily="34" charset="0"/>
                <a:cs typeface="Calibri" panose="020F0502020204030204" pitchFamily="34" charset="0"/>
              </a:endParaRPr>
            </a:p>
          </p:txBody>
        </p:sp>
        <p:sp>
          <p:nvSpPr>
            <p:cNvPr id="16" name="Accolade ouvrante 15">
              <a:extLst>
                <a:ext uri="{FF2B5EF4-FFF2-40B4-BE49-F238E27FC236}">
                  <a16:creationId xmlns:a16="http://schemas.microsoft.com/office/drawing/2014/main" id="{21372A47-43BB-43C3-F72D-3EA91195CE0D}"/>
                </a:ext>
              </a:extLst>
            </p:cNvPr>
            <p:cNvSpPr/>
            <p:nvPr/>
          </p:nvSpPr>
          <p:spPr>
            <a:xfrm rot="16200000">
              <a:off x="7660230" y="2874935"/>
              <a:ext cx="318330" cy="2532740"/>
            </a:xfrm>
            <a:prstGeom prst="leftBrace">
              <a:avLst>
                <a:gd name="adj1" fmla="val 35971"/>
                <a:gd name="adj2" fmla="val 50000"/>
              </a:avLst>
            </a:prstGeom>
            <a:noFill/>
            <a:ln w="285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latin typeface="Calibri" panose="020F0502020204030204" pitchFamily="34" charset="0"/>
                <a:cs typeface="Calibri" panose="020F0502020204030204" pitchFamily="34" charset="0"/>
              </a:endParaRPr>
            </a:p>
          </p:txBody>
        </p:sp>
        <p:pic>
          <p:nvPicPr>
            <p:cNvPr id="17" name="Picture 2" descr="Torrefied Wood Chips">
              <a:extLst>
                <a:ext uri="{FF2B5EF4-FFF2-40B4-BE49-F238E27FC236}">
                  <a16:creationId xmlns:a16="http://schemas.microsoft.com/office/drawing/2014/main" id="{AB910947-3C0B-1659-FAF9-133B2EF67A9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14546" y="4948621"/>
              <a:ext cx="1734587" cy="1203836"/>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8" name="Connecteur droit 17">
            <a:extLst>
              <a:ext uri="{FF2B5EF4-FFF2-40B4-BE49-F238E27FC236}">
                <a16:creationId xmlns:a16="http://schemas.microsoft.com/office/drawing/2014/main" id="{C9C37314-70C7-85B9-4503-E9D5EBC06926}"/>
              </a:ext>
            </a:extLst>
          </p:cNvPr>
          <p:cNvCxnSpPr/>
          <p:nvPr/>
        </p:nvCxnSpPr>
        <p:spPr>
          <a:xfrm flipH="1">
            <a:off x="2000113" y="2119741"/>
            <a:ext cx="5643" cy="762260"/>
          </a:xfrm>
          <a:prstGeom prst="line">
            <a:avLst/>
          </a:prstGeom>
          <a:ln>
            <a:prstDash val="dash"/>
          </a:ln>
        </p:spPr>
        <p:style>
          <a:lnRef idx="1">
            <a:schemeClr val="dk1"/>
          </a:lnRef>
          <a:fillRef idx="0">
            <a:schemeClr val="dk1"/>
          </a:fillRef>
          <a:effectRef idx="0">
            <a:schemeClr val="dk1"/>
          </a:effectRef>
          <a:fontRef idx="minor">
            <a:schemeClr val="tx1"/>
          </a:fontRef>
        </p:style>
      </p:cxnSp>
      <p:sp>
        <p:nvSpPr>
          <p:cNvPr id="19" name="Rectangle 18">
            <a:extLst>
              <a:ext uri="{FF2B5EF4-FFF2-40B4-BE49-F238E27FC236}">
                <a16:creationId xmlns:a16="http://schemas.microsoft.com/office/drawing/2014/main" id="{81570B22-C590-9E09-3341-B4AA080C884B}"/>
              </a:ext>
            </a:extLst>
          </p:cNvPr>
          <p:cNvSpPr/>
          <p:nvPr/>
        </p:nvSpPr>
        <p:spPr>
          <a:xfrm>
            <a:off x="2530035" y="2119741"/>
            <a:ext cx="3259689" cy="369332"/>
          </a:xfrm>
          <a:prstGeom prst="rect">
            <a:avLst/>
          </a:prstGeom>
        </p:spPr>
        <p:txBody>
          <a:bodyPr wrap="square">
            <a:spAutoFit/>
          </a:bodyPr>
          <a:lstStyle/>
          <a:p>
            <a:pPr algn="ctr"/>
            <a:r>
              <a:rPr lang="fr-FR" b="1" u="sng" dirty="0">
                <a:solidFill>
                  <a:srgbClr val="C00000"/>
                </a:solidFill>
                <a:latin typeface="Calibri" panose="020F0502020204030204" pitchFamily="34" charset="0"/>
                <a:cs typeface="Calibri" panose="020F0502020204030204" pitchFamily="34" charset="0"/>
              </a:rPr>
              <a:t>Construction en 3 étapes</a:t>
            </a:r>
          </a:p>
        </p:txBody>
      </p:sp>
      <p:sp>
        <p:nvSpPr>
          <p:cNvPr id="20" name="Rectangle à coins arrondis 51">
            <a:extLst>
              <a:ext uri="{FF2B5EF4-FFF2-40B4-BE49-F238E27FC236}">
                <a16:creationId xmlns:a16="http://schemas.microsoft.com/office/drawing/2014/main" id="{C5EACEA9-2E11-3815-B69A-243827DF2E2D}"/>
              </a:ext>
            </a:extLst>
          </p:cNvPr>
          <p:cNvSpPr/>
          <p:nvPr/>
        </p:nvSpPr>
        <p:spPr>
          <a:xfrm>
            <a:off x="1739465" y="2839983"/>
            <a:ext cx="4813560" cy="1548361"/>
          </a:xfrm>
          <a:prstGeom prst="roundRect">
            <a:avLst>
              <a:gd name="adj" fmla="val 30689"/>
            </a:avLst>
          </a:prstGeom>
          <a:solidFill>
            <a:schemeClr val="bg1">
              <a:lumMod val="85000"/>
              <a:alpha val="5098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tIns="0" rIns="0" rtlCol="0" anchor="t" anchorCtr="1">
            <a:noAutofit/>
          </a:bodyPr>
          <a:lstStyle/>
          <a:p>
            <a:pPr algn="r"/>
            <a:endParaRPr lang="fr-FR" sz="1200" b="1" dirty="0">
              <a:solidFill>
                <a:schemeClr val="tx1"/>
              </a:solidFill>
              <a:latin typeface="Calibri" panose="020F0502020204030204" pitchFamily="34" charset="0"/>
              <a:cs typeface="Calibri" panose="020F0502020204030204" pitchFamily="34" charset="0"/>
            </a:endParaRPr>
          </a:p>
        </p:txBody>
      </p:sp>
      <p:cxnSp>
        <p:nvCxnSpPr>
          <p:cNvPr id="21" name="Connecteur droit 20">
            <a:extLst>
              <a:ext uri="{FF2B5EF4-FFF2-40B4-BE49-F238E27FC236}">
                <a16:creationId xmlns:a16="http://schemas.microsoft.com/office/drawing/2014/main" id="{085371DB-75FB-6C3A-8FE8-24F53D44CCA7}"/>
              </a:ext>
            </a:extLst>
          </p:cNvPr>
          <p:cNvCxnSpPr/>
          <p:nvPr/>
        </p:nvCxnSpPr>
        <p:spPr>
          <a:xfrm>
            <a:off x="6270570" y="2094995"/>
            <a:ext cx="0" cy="1255352"/>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22" name="Connecteur droit 21">
            <a:extLst>
              <a:ext uri="{FF2B5EF4-FFF2-40B4-BE49-F238E27FC236}">
                <a16:creationId xmlns:a16="http://schemas.microsoft.com/office/drawing/2014/main" id="{1AA162C9-03B5-BAEA-AC57-186B147B12AD}"/>
              </a:ext>
            </a:extLst>
          </p:cNvPr>
          <p:cNvCxnSpPr/>
          <p:nvPr/>
        </p:nvCxnSpPr>
        <p:spPr>
          <a:xfrm>
            <a:off x="2009495" y="4369010"/>
            <a:ext cx="11459" cy="1783447"/>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23" name="Connecteur droit 22">
            <a:extLst>
              <a:ext uri="{FF2B5EF4-FFF2-40B4-BE49-F238E27FC236}">
                <a16:creationId xmlns:a16="http://schemas.microsoft.com/office/drawing/2014/main" id="{8EB9092A-8B7F-0BB3-0301-F68B9409A8A1}"/>
              </a:ext>
            </a:extLst>
          </p:cNvPr>
          <p:cNvCxnSpPr/>
          <p:nvPr/>
        </p:nvCxnSpPr>
        <p:spPr>
          <a:xfrm>
            <a:off x="6271313" y="3994457"/>
            <a:ext cx="1809" cy="2359448"/>
          </a:xfrm>
          <a:prstGeom prst="line">
            <a:avLst/>
          </a:prstGeom>
          <a:ln>
            <a:prstDash val="dash"/>
          </a:ln>
        </p:spPr>
        <p:style>
          <a:lnRef idx="1">
            <a:schemeClr val="dk1"/>
          </a:lnRef>
          <a:fillRef idx="0">
            <a:schemeClr val="dk1"/>
          </a:fillRef>
          <a:effectRef idx="0">
            <a:schemeClr val="dk1"/>
          </a:effectRef>
          <a:fontRef idx="minor">
            <a:schemeClr val="tx1"/>
          </a:fontRef>
        </p:style>
      </p:cxnSp>
      <p:grpSp>
        <p:nvGrpSpPr>
          <p:cNvPr id="24" name="Groupe 23">
            <a:extLst>
              <a:ext uri="{FF2B5EF4-FFF2-40B4-BE49-F238E27FC236}">
                <a16:creationId xmlns:a16="http://schemas.microsoft.com/office/drawing/2014/main" id="{20827ACF-842B-0A42-13DB-97E5CA7BF50E}"/>
              </a:ext>
            </a:extLst>
          </p:cNvPr>
          <p:cNvGrpSpPr/>
          <p:nvPr/>
        </p:nvGrpSpPr>
        <p:grpSpPr>
          <a:xfrm>
            <a:off x="18259" y="4758519"/>
            <a:ext cx="939069" cy="1210576"/>
            <a:chOff x="6944346" y="1299979"/>
            <a:chExt cx="3398013" cy="4434009"/>
          </a:xfrm>
        </p:grpSpPr>
        <p:sp>
          <p:nvSpPr>
            <p:cNvPr id="25" name="ZoneTexte 24">
              <a:extLst>
                <a:ext uri="{FF2B5EF4-FFF2-40B4-BE49-F238E27FC236}">
                  <a16:creationId xmlns:a16="http://schemas.microsoft.com/office/drawing/2014/main" id="{8E2629FC-C427-A99F-B35B-DAA683A3AF21}"/>
                </a:ext>
              </a:extLst>
            </p:cNvPr>
            <p:cNvSpPr txBox="1"/>
            <p:nvPr/>
          </p:nvSpPr>
          <p:spPr>
            <a:xfrm>
              <a:off x="6944346" y="4493957"/>
              <a:ext cx="3398013" cy="1240031"/>
            </a:xfrm>
            <a:prstGeom prst="rect">
              <a:avLst/>
            </a:prstGeom>
            <a:noFill/>
          </p:spPr>
          <p:txBody>
            <a:bodyPr wrap="square" rtlCol="0">
              <a:spAutoFit/>
            </a:bodyPr>
            <a:lstStyle/>
            <a:p>
              <a:pPr algn="ctr"/>
              <a:r>
                <a:rPr lang="fr-FR" sz="1600" b="1" dirty="0">
                  <a:latin typeface="Calibri" panose="020F0502020204030204" pitchFamily="34" charset="0"/>
                  <a:cs typeface="Calibri" panose="020F0502020204030204" pitchFamily="34" charset="0"/>
                </a:rPr>
                <a:t>Chêne</a:t>
              </a:r>
            </a:p>
          </p:txBody>
        </p:sp>
        <p:pic>
          <p:nvPicPr>
            <p:cNvPr id="26" name="Image 25">
              <a:extLst>
                <a:ext uri="{FF2B5EF4-FFF2-40B4-BE49-F238E27FC236}">
                  <a16:creationId xmlns:a16="http://schemas.microsoft.com/office/drawing/2014/main" id="{07D3B11D-F82D-75A2-0DEF-7E80FBFB0D54}"/>
                </a:ext>
              </a:extLst>
            </p:cNvPr>
            <p:cNvPicPr>
              <a:picLocks noChangeAspect="1"/>
            </p:cNvPicPr>
            <p:nvPr/>
          </p:nvPicPr>
          <p:blipFill rotWithShape="1">
            <a:blip r:embed="rId4" cstate="email">
              <a:extLst>
                <a:ext uri="{28A0092B-C50C-407E-A947-70E740481C1C}">
                  <a14:useLocalDpi xmlns:a14="http://schemas.microsoft.com/office/drawing/2010/main" val="0"/>
                </a:ext>
              </a:extLst>
            </a:blip>
            <a:srcRect l="24906"/>
            <a:stretch/>
          </p:blipFill>
          <p:spPr>
            <a:xfrm rot="5400000">
              <a:off x="7303318" y="1301870"/>
              <a:ext cx="3020597" cy="3016816"/>
            </a:xfrm>
            <a:prstGeom prst="ellipse">
              <a:avLst/>
            </a:prstGeom>
            <a:ln w="38100">
              <a:solidFill>
                <a:srgbClr val="76B82B"/>
              </a:solidFill>
            </a:ln>
          </p:spPr>
        </p:pic>
      </p:grpSp>
      <p:pic>
        <p:nvPicPr>
          <p:cNvPr id="27" name="Image 26">
            <a:extLst>
              <a:ext uri="{FF2B5EF4-FFF2-40B4-BE49-F238E27FC236}">
                <a16:creationId xmlns:a16="http://schemas.microsoft.com/office/drawing/2014/main" id="{031E3824-7D93-DBC9-A71E-4AAF88311333}"/>
              </a:ext>
            </a:extLst>
          </p:cNvPr>
          <p:cNvPicPr>
            <a:picLocks noChangeAspect="1"/>
          </p:cNvPicPr>
          <p:nvPr/>
        </p:nvPicPr>
        <p:blipFill rotWithShape="1">
          <a:blip r:embed="rId5"/>
          <a:srcRect r="51197"/>
          <a:stretch/>
        </p:blipFill>
        <p:spPr>
          <a:xfrm>
            <a:off x="1036633" y="4735113"/>
            <a:ext cx="924534" cy="914875"/>
          </a:xfrm>
          <a:prstGeom prst="rect">
            <a:avLst/>
          </a:prstGeom>
        </p:spPr>
      </p:pic>
      <p:sp>
        <p:nvSpPr>
          <p:cNvPr id="28" name="ZoneTexte 27">
            <a:extLst>
              <a:ext uri="{FF2B5EF4-FFF2-40B4-BE49-F238E27FC236}">
                <a16:creationId xmlns:a16="http://schemas.microsoft.com/office/drawing/2014/main" id="{F366AEF1-7C02-BCAC-A8B6-274CDB884F94}"/>
              </a:ext>
            </a:extLst>
          </p:cNvPr>
          <p:cNvSpPr txBox="1"/>
          <p:nvPr/>
        </p:nvSpPr>
        <p:spPr>
          <a:xfrm>
            <a:off x="860969" y="5649988"/>
            <a:ext cx="1296867" cy="584775"/>
          </a:xfrm>
          <a:prstGeom prst="rect">
            <a:avLst/>
          </a:prstGeom>
          <a:noFill/>
        </p:spPr>
        <p:txBody>
          <a:bodyPr wrap="square" rtlCol="0">
            <a:spAutoFit/>
          </a:bodyPr>
          <a:lstStyle/>
          <a:p>
            <a:pPr algn="ctr"/>
            <a:r>
              <a:rPr lang="fr-FR" sz="1600" b="1" dirty="0">
                <a:latin typeface="Calibri" panose="020F0502020204030204" pitchFamily="34" charset="0"/>
                <a:cs typeface="Calibri" panose="020F0502020204030204" pitchFamily="34" charset="0"/>
              </a:rPr>
              <a:t>Noyaux d’olives</a:t>
            </a:r>
          </a:p>
        </p:txBody>
      </p:sp>
      <p:sp>
        <p:nvSpPr>
          <p:cNvPr id="29" name="Rectangle 28">
            <a:extLst>
              <a:ext uri="{FF2B5EF4-FFF2-40B4-BE49-F238E27FC236}">
                <a16:creationId xmlns:a16="http://schemas.microsoft.com/office/drawing/2014/main" id="{00EB64BB-451C-9B8B-0AB5-E1430BD20EE9}"/>
              </a:ext>
            </a:extLst>
          </p:cNvPr>
          <p:cNvSpPr/>
          <p:nvPr/>
        </p:nvSpPr>
        <p:spPr>
          <a:xfrm>
            <a:off x="2270210" y="3469853"/>
            <a:ext cx="3490636" cy="369332"/>
          </a:xfrm>
          <a:prstGeom prst="rect">
            <a:avLst/>
          </a:prstGeom>
          <a:noFill/>
        </p:spPr>
        <p:txBody>
          <a:bodyPr wrap="none">
            <a:spAutoFit/>
          </a:bodyPr>
          <a:lstStyle/>
          <a:p>
            <a:pPr algn="r"/>
            <a:r>
              <a:rPr lang="fr-FR" b="1" dirty="0">
                <a:latin typeface="Calibri" panose="020F0502020204030204" pitchFamily="34" charset="0"/>
                <a:cs typeface="Calibri" panose="020F0502020204030204" pitchFamily="34" charset="0"/>
              </a:rPr>
              <a:t>Modèle d’un four à soles multiples</a:t>
            </a:r>
          </a:p>
        </p:txBody>
      </p:sp>
      <p:grpSp>
        <p:nvGrpSpPr>
          <p:cNvPr id="30" name="Groupe 29">
            <a:extLst>
              <a:ext uri="{FF2B5EF4-FFF2-40B4-BE49-F238E27FC236}">
                <a16:creationId xmlns:a16="http://schemas.microsoft.com/office/drawing/2014/main" id="{593EFBD5-D9FC-830D-C00F-6E80B5F33430}"/>
              </a:ext>
            </a:extLst>
          </p:cNvPr>
          <p:cNvGrpSpPr/>
          <p:nvPr/>
        </p:nvGrpSpPr>
        <p:grpSpPr>
          <a:xfrm>
            <a:off x="1739465" y="3075447"/>
            <a:ext cx="4824276" cy="1327489"/>
            <a:chOff x="1821367" y="3029004"/>
            <a:chExt cx="4824276" cy="1327489"/>
          </a:xfrm>
        </p:grpSpPr>
        <p:sp>
          <p:nvSpPr>
            <p:cNvPr id="31" name="Ellipse 30">
              <a:extLst>
                <a:ext uri="{FF2B5EF4-FFF2-40B4-BE49-F238E27FC236}">
                  <a16:creationId xmlns:a16="http://schemas.microsoft.com/office/drawing/2014/main" id="{3443A014-5EF7-EB91-AA3C-BF5F753D3000}"/>
                </a:ext>
              </a:extLst>
            </p:cNvPr>
            <p:cNvSpPr/>
            <p:nvPr/>
          </p:nvSpPr>
          <p:spPr>
            <a:xfrm>
              <a:off x="1821367" y="3091871"/>
              <a:ext cx="1613481" cy="1229861"/>
            </a:xfrm>
            <a:prstGeom prst="ellipse">
              <a:avLst/>
            </a:prstGeom>
            <a:solidFill>
              <a:srgbClr val="7030A0">
                <a:alpha val="54118"/>
              </a:srgb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fr-FR" b="1" dirty="0">
                  <a:latin typeface="Calibri" panose="020F0502020204030204" pitchFamily="34" charset="0"/>
                  <a:cs typeface="Calibri" panose="020F0502020204030204" pitchFamily="34" charset="0"/>
                </a:rPr>
                <a:t>Etude cinétique chimique</a:t>
              </a:r>
              <a:endParaRPr lang="fr-FR" sz="1200" b="1" dirty="0">
                <a:latin typeface="Calibri" panose="020F0502020204030204" pitchFamily="34" charset="0"/>
                <a:cs typeface="Calibri" panose="020F0502020204030204" pitchFamily="34" charset="0"/>
              </a:endParaRPr>
            </a:p>
          </p:txBody>
        </p:sp>
        <p:sp>
          <p:nvSpPr>
            <p:cNvPr id="32" name="Ellipse 31">
              <a:extLst>
                <a:ext uri="{FF2B5EF4-FFF2-40B4-BE49-F238E27FC236}">
                  <a16:creationId xmlns:a16="http://schemas.microsoft.com/office/drawing/2014/main" id="{B3E43D67-6DB3-2F81-138F-9B640F26F546}"/>
                </a:ext>
              </a:extLst>
            </p:cNvPr>
            <p:cNvSpPr/>
            <p:nvPr/>
          </p:nvSpPr>
          <p:spPr>
            <a:xfrm>
              <a:off x="3165917" y="3029004"/>
              <a:ext cx="1727442" cy="1327489"/>
            </a:xfrm>
            <a:prstGeom prst="ellipse">
              <a:avLst/>
            </a:prstGeom>
            <a:solidFill>
              <a:srgbClr val="548235">
                <a:alpha val="54118"/>
              </a:srgb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fr-FR" b="1" dirty="0">
                  <a:latin typeface="Calibri" panose="020F0502020204030204" pitchFamily="34" charset="0"/>
                  <a:cs typeface="Calibri" panose="020F0502020204030204" pitchFamily="34" charset="0"/>
                </a:rPr>
                <a:t>Transport de la biomasse</a:t>
              </a:r>
            </a:p>
          </p:txBody>
        </p:sp>
        <p:sp>
          <p:nvSpPr>
            <p:cNvPr id="33" name="Rectangle 32">
              <a:extLst>
                <a:ext uri="{FF2B5EF4-FFF2-40B4-BE49-F238E27FC236}">
                  <a16:creationId xmlns:a16="http://schemas.microsoft.com/office/drawing/2014/main" id="{E38524D6-8BB8-F8CE-90CF-BF1B7AEBDDEB}"/>
                </a:ext>
              </a:extLst>
            </p:cNvPr>
            <p:cNvSpPr/>
            <p:nvPr/>
          </p:nvSpPr>
          <p:spPr>
            <a:xfrm>
              <a:off x="3061104" y="3294649"/>
              <a:ext cx="465192" cy="769441"/>
            </a:xfrm>
            <a:prstGeom prst="rect">
              <a:avLst/>
            </a:prstGeom>
          </p:spPr>
          <p:txBody>
            <a:bodyPr wrap="none">
              <a:spAutoFit/>
            </a:bodyPr>
            <a:lstStyle/>
            <a:p>
              <a:r>
                <a:rPr lang="fr-FR" sz="4400" b="1" dirty="0">
                  <a:solidFill>
                    <a:prstClr val="black"/>
                  </a:solidFill>
                  <a:latin typeface="Calibri" panose="020F0502020204030204" pitchFamily="34" charset="0"/>
                  <a:cs typeface="Calibri" panose="020F0502020204030204" pitchFamily="34" charset="0"/>
                </a:rPr>
                <a:t>+</a:t>
              </a:r>
              <a:endParaRPr lang="fr-FR" sz="1050" dirty="0">
                <a:latin typeface="Calibri" panose="020F0502020204030204" pitchFamily="34" charset="0"/>
                <a:cs typeface="Calibri" panose="020F0502020204030204" pitchFamily="34" charset="0"/>
              </a:endParaRPr>
            </a:p>
          </p:txBody>
        </p:sp>
        <p:sp>
          <p:nvSpPr>
            <p:cNvPr id="34" name="Ellipse 33">
              <a:extLst>
                <a:ext uri="{FF2B5EF4-FFF2-40B4-BE49-F238E27FC236}">
                  <a16:creationId xmlns:a16="http://schemas.microsoft.com/office/drawing/2014/main" id="{57AEF930-0367-60E8-1728-92BA2A0AF0D7}"/>
                </a:ext>
              </a:extLst>
            </p:cNvPr>
            <p:cNvSpPr/>
            <p:nvPr/>
          </p:nvSpPr>
          <p:spPr>
            <a:xfrm>
              <a:off x="4581228" y="3065288"/>
              <a:ext cx="2064415" cy="1251354"/>
            </a:xfrm>
            <a:prstGeom prst="ellipse">
              <a:avLst/>
            </a:prstGeom>
            <a:solidFill>
              <a:srgbClr val="2E75B6">
                <a:alpha val="58039"/>
              </a:srgb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fr-FR" b="1" dirty="0">
                  <a:latin typeface="Calibri" panose="020F0502020204030204" pitchFamily="34" charset="0"/>
                  <a:cs typeface="Calibri" panose="020F0502020204030204" pitchFamily="34" charset="0"/>
                </a:rPr>
                <a:t>Modélisation thermique du réacteur </a:t>
              </a:r>
            </a:p>
          </p:txBody>
        </p:sp>
        <p:sp>
          <p:nvSpPr>
            <p:cNvPr id="35" name="Rectangle 34">
              <a:extLst>
                <a:ext uri="{FF2B5EF4-FFF2-40B4-BE49-F238E27FC236}">
                  <a16:creationId xmlns:a16="http://schemas.microsoft.com/office/drawing/2014/main" id="{C4EB5B9E-8378-37C4-1602-99806EBFE5BA}"/>
                </a:ext>
              </a:extLst>
            </p:cNvPr>
            <p:cNvSpPr/>
            <p:nvPr/>
          </p:nvSpPr>
          <p:spPr>
            <a:xfrm>
              <a:off x="4521281" y="3306245"/>
              <a:ext cx="465192" cy="769441"/>
            </a:xfrm>
            <a:prstGeom prst="rect">
              <a:avLst/>
            </a:prstGeom>
          </p:spPr>
          <p:txBody>
            <a:bodyPr wrap="none">
              <a:spAutoFit/>
            </a:bodyPr>
            <a:lstStyle/>
            <a:p>
              <a:r>
                <a:rPr lang="fr-FR" sz="4400" b="1" dirty="0">
                  <a:solidFill>
                    <a:prstClr val="black"/>
                  </a:solidFill>
                  <a:latin typeface="Calibri" panose="020F0502020204030204" pitchFamily="34" charset="0"/>
                  <a:cs typeface="Calibri" panose="020F0502020204030204" pitchFamily="34" charset="0"/>
                </a:rPr>
                <a:t>+</a:t>
              </a:r>
              <a:endParaRPr lang="fr-FR" sz="1050" dirty="0">
                <a:latin typeface="Calibri" panose="020F0502020204030204" pitchFamily="34" charset="0"/>
                <a:cs typeface="Calibri" panose="020F0502020204030204" pitchFamily="34" charset="0"/>
              </a:endParaRPr>
            </a:p>
          </p:txBody>
        </p:sp>
      </p:grpSp>
      <p:sp>
        <p:nvSpPr>
          <p:cNvPr id="36" name="Flèche droite 25">
            <a:extLst>
              <a:ext uri="{FF2B5EF4-FFF2-40B4-BE49-F238E27FC236}">
                <a16:creationId xmlns:a16="http://schemas.microsoft.com/office/drawing/2014/main" id="{D5634E41-9DAF-9288-AE89-5D9AB872C4DB}"/>
              </a:ext>
            </a:extLst>
          </p:cNvPr>
          <p:cNvSpPr/>
          <p:nvPr/>
        </p:nvSpPr>
        <p:spPr>
          <a:xfrm flipV="1">
            <a:off x="6306412" y="3460027"/>
            <a:ext cx="449399" cy="460126"/>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691242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grpId="0" nodeType="withEffect">
                                  <p:stCondLst>
                                    <p:cond delay="0"/>
                                  </p:stCondLst>
                                  <p:childTnLst>
                                    <p:animScale>
                                      <p:cBhvr>
                                        <p:cTn id="6" dur="900" fill="hold"/>
                                        <p:tgtEl>
                                          <p:spTgt spid="29"/>
                                        </p:tgtEl>
                                      </p:cBhvr>
                                      <p:by x="75000" y="75000"/>
                                    </p:animScale>
                                  </p:childTnLst>
                                </p:cTn>
                              </p:par>
                              <p:par>
                                <p:cTn id="7" presetID="42" presetClass="path" presetSubtype="0" accel="50000" decel="50000" fill="hold" grpId="1" nodeType="withEffect">
                                  <p:stCondLst>
                                    <p:cond delay="0"/>
                                  </p:stCondLst>
                                  <p:childTnLst>
                                    <p:animMotion origin="layout" path="M -2.5E-6 -3.7037E-7 L 0.00035 -0.10116 " pathEditMode="relative" rAng="0" ptsTypes="AA">
                                      <p:cBhvr>
                                        <p:cTn id="8" dur="1000" fill="hold"/>
                                        <p:tgtEl>
                                          <p:spTgt spid="29"/>
                                        </p:tgtEl>
                                        <p:attrNameLst>
                                          <p:attrName>ppt_x</p:attrName>
                                          <p:attrName>ppt_y</p:attrName>
                                        </p:attrNameLst>
                                      </p:cBhvr>
                                      <p:rCtr x="17" y="-5069"/>
                                    </p:animMotion>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300"/>
                                  </p:stCondLst>
                                  <p:childTnLst>
                                    <p:set>
                                      <p:cBhvr>
                                        <p:cTn id="12" dur="1" fill="hold">
                                          <p:stCondLst>
                                            <p:cond delay="0"/>
                                          </p:stCondLst>
                                        </p:cTn>
                                        <p:tgtEl>
                                          <p:spTgt spid="30"/>
                                        </p:tgtEl>
                                        <p:attrNameLst>
                                          <p:attrName>style.visibility</p:attrName>
                                        </p:attrNameLst>
                                      </p:cBhvr>
                                      <p:to>
                                        <p:strVal val="visible"/>
                                      </p:to>
                                    </p:set>
                                    <p:animEffect transition="in" filter="fade">
                                      <p:cBhvr>
                                        <p:cTn id="13"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29" grpId="1"/>
    </p:bldLst>
  </p:timing>
</p:sld>
</file>

<file path=ppt/theme/theme1.xml><?xml version="1.0" encoding="utf-8"?>
<a:theme xmlns:a="http://schemas.openxmlformats.org/drawingml/2006/main" name="Thème Office">
  <a:themeElements>
    <a:clrScheme name="Thème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Thème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hèm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24751</TotalTime>
  <Words>2188</Words>
  <Application>Microsoft Macintosh PowerPoint</Application>
  <PresentationFormat>Affichage à l'écran (4:3)</PresentationFormat>
  <Paragraphs>362</Paragraphs>
  <Slides>19</Slides>
  <Notes>19</Notes>
  <HiddenSlides>0</HiddenSlides>
  <MMClips>1</MMClips>
  <ScaleCrop>false</ScaleCrop>
  <HeadingPairs>
    <vt:vector size="6" baseType="variant">
      <vt:variant>
        <vt:lpstr>Polices utilisées</vt:lpstr>
      </vt:variant>
      <vt:variant>
        <vt:i4>11</vt:i4>
      </vt:variant>
      <vt:variant>
        <vt:lpstr>Thème</vt:lpstr>
      </vt:variant>
      <vt:variant>
        <vt:i4>1</vt:i4>
      </vt:variant>
      <vt:variant>
        <vt:lpstr>Titres des diapositives</vt:lpstr>
      </vt:variant>
      <vt:variant>
        <vt:i4>19</vt:i4>
      </vt:variant>
    </vt:vector>
  </HeadingPairs>
  <TitlesOfParts>
    <vt:vector size="31" baseType="lpstr">
      <vt:lpstr>Arial</vt:lpstr>
      <vt:lpstr>Calibri</vt:lpstr>
      <vt:lpstr>Calibri </vt:lpstr>
      <vt:lpstr>Calibri Light</vt:lpstr>
      <vt:lpstr>Cambria Math</vt:lpstr>
      <vt:lpstr>CMU Sans Serif</vt:lpstr>
      <vt:lpstr>JODAD O+ Adv O T 863180fb</vt:lpstr>
      <vt:lpstr>Police système Courant</vt:lpstr>
      <vt:lpstr>Symbol</vt:lpstr>
      <vt:lpstr>Times New Roman</vt:lpstr>
      <vt:lpstr>Wingdings</vt:lpstr>
      <vt:lpstr>Thème Office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CEA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Comité de suivi de these i Lucie matricon</dc:title>
  <dc:creator>Elie LACOMBE</dc:creator>
  <cp:lastModifiedBy>Elie LACOMBE</cp:lastModifiedBy>
  <cp:revision>862</cp:revision>
  <dcterms:created xsi:type="dcterms:W3CDTF">2020-07-24T08:13:28Z</dcterms:created>
  <dcterms:modified xsi:type="dcterms:W3CDTF">2024-06-07T20:11:43Z</dcterms:modified>
</cp:coreProperties>
</file>